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937" r:id="rId2"/>
    <p:sldId id="1141" r:id="rId3"/>
    <p:sldId id="1098" r:id="rId4"/>
    <p:sldId id="1099" r:id="rId5"/>
    <p:sldId id="1100" r:id="rId6"/>
    <p:sldId id="1101" r:id="rId7"/>
    <p:sldId id="1102" r:id="rId8"/>
    <p:sldId id="294" r:id="rId9"/>
    <p:sldId id="1137" r:id="rId10"/>
    <p:sldId id="1138" r:id="rId11"/>
    <p:sldId id="1139" r:id="rId12"/>
    <p:sldId id="1140" r:id="rId13"/>
    <p:sldId id="1136" r:id="rId14"/>
    <p:sldId id="1142" r:id="rId15"/>
    <p:sldId id="1143" r:id="rId16"/>
    <p:sldId id="1091" r:id="rId17"/>
    <p:sldId id="257" r:id="rId18"/>
    <p:sldId id="258" r:id="rId19"/>
    <p:sldId id="259" r:id="rId20"/>
    <p:sldId id="260" r:id="rId21"/>
    <p:sldId id="262" r:id="rId22"/>
    <p:sldId id="261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1092" r:id="rId33"/>
    <p:sldId id="273" r:id="rId34"/>
    <p:sldId id="272" r:id="rId35"/>
    <p:sldId id="274" r:id="rId36"/>
    <p:sldId id="275" r:id="rId37"/>
    <p:sldId id="276" r:id="rId38"/>
    <p:sldId id="277" r:id="rId39"/>
    <p:sldId id="278" r:id="rId40"/>
    <p:sldId id="279" r:id="rId41"/>
    <p:sldId id="281" r:id="rId42"/>
    <p:sldId id="280" r:id="rId43"/>
    <p:sldId id="282" r:id="rId44"/>
    <p:sldId id="1093" r:id="rId45"/>
    <p:sldId id="1094" r:id="rId46"/>
    <p:sldId id="1095" r:id="rId47"/>
    <p:sldId id="1096" r:id="rId48"/>
    <p:sldId id="1097" r:id="rId4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73" autoAdjust="0"/>
    <p:restoredTop sz="94634" autoAdjust="0"/>
  </p:normalViewPr>
  <p:slideViewPr>
    <p:cSldViewPr>
      <p:cViewPr varScale="1">
        <p:scale>
          <a:sx n="101" d="100"/>
          <a:sy n="101" d="100"/>
        </p:scale>
        <p:origin x="84" y="5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22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C11190-B4FA-4C08-8468-21211CDAA88E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2B08B-167A-4E85-804B-FA0666C685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026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111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9E8BBA85-6DD4-4B97-838A-C215DC3BDDC4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1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javase/tutorial/deployment/jar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3600" dirty="0"/>
              <a:t>(Intermediate)</a:t>
            </a:r>
            <a:br>
              <a:rPr lang="en-US" altLang="ko-KR" sz="3600" dirty="0"/>
            </a:br>
            <a:r>
              <a:rPr lang="en-US" altLang="ko-KR" dirty="0"/>
              <a:t>Java Programming  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85800" y="4077072"/>
            <a:ext cx="7846640" cy="1180728"/>
          </a:xfrm>
        </p:spPr>
        <p:txBody>
          <a:bodyPr>
            <a:normAutofit/>
          </a:bodyPr>
          <a:lstStyle/>
          <a:p>
            <a:pPr algn="ctr"/>
            <a:r>
              <a:rPr lang="en-US" altLang="ko-KR"/>
              <a:t>Sound/JAR/</a:t>
            </a:r>
            <a:r>
              <a:rPr lang="en-US" altLang="ko-KR" dirty="0"/>
              <a:t>More Swing Components</a:t>
            </a:r>
          </a:p>
          <a:p>
            <a:pPr algn="ctr"/>
            <a:r>
              <a:rPr lang="en-US" altLang="ko-KR" dirty="0"/>
              <a:t>Chapter 14</a:t>
            </a:r>
          </a:p>
        </p:txBody>
      </p:sp>
    </p:spTree>
    <p:extLst>
      <p:ext uri="{BB962C8B-B14F-4D97-AF65-F5344CB8AC3E}">
        <p14:creationId xmlns:p14="http://schemas.microsoft.com/office/powerpoint/2010/main" val="1689981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JAR </a:t>
            </a:r>
            <a:r>
              <a:rPr lang="ko-KR" altLang="en-US" dirty="0"/>
              <a:t>파일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J</a:t>
            </a:r>
            <a:r>
              <a:rPr lang="en-US" altLang="ko-KR" dirty="0"/>
              <a:t>ava </a:t>
            </a:r>
            <a:r>
              <a:rPr lang="en-US" altLang="ko-KR" dirty="0" err="1">
                <a:solidFill>
                  <a:srgbClr val="FF0000"/>
                </a:solidFill>
              </a:rPr>
              <a:t>AR</a:t>
            </a:r>
            <a:r>
              <a:rPr lang="en-US" altLang="ko-KR" dirty="0" err="1"/>
              <a:t>chive</a:t>
            </a:r>
            <a:r>
              <a:rPr lang="en-US" altLang="ko-KR" dirty="0"/>
              <a:t> File (JAR) : </a:t>
            </a:r>
          </a:p>
          <a:p>
            <a:pPr lvl="1"/>
            <a:r>
              <a:rPr lang="ko-KR" altLang="en-US" dirty="0"/>
              <a:t>다양한 소스코드를 하나로 묶어서 압축하여 배포하는 용도</a:t>
            </a:r>
            <a:endParaRPr lang="en-US" altLang="ko-KR" dirty="0"/>
          </a:p>
          <a:p>
            <a:pPr lvl="1"/>
            <a:r>
              <a:rPr lang="en-US" altLang="ko-KR" dirty="0"/>
              <a:t>Byte Code </a:t>
            </a:r>
            <a:r>
              <a:rPr lang="ko-KR" altLang="en-US" dirty="0"/>
              <a:t>뿐만 아니라</a:t>
            </a:r>
            <a:r>
              <a:rPr lang="en-US" altLang="ko-KR" dirty="0"/>
              <a:t>, </a:t>
            </a:r>
            <a:r>
              <a:rPr lang="ko-KR" altLang="en-US" dirty="0"/>
              <a:t>추가적인 파일</a:t>
            </a:r>
            <a:r>
              <a:rPr lang="en-US" altLang="ko-KR" dirty="0"/>
              <a:t>(resource)</a:t>
            </a:r>
            <a:r>
              <a:rPr lang="ko-KR" altLang="en-US" dirty="0"/>
              <a:t>도 포함 가능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사운드 파일</a:t>
            </a:r>
            <a:r>
              <a:rPr lang="en-US" altLang="ko-KR" dirty="0"/>
              <a:t>, </a:t>
            </a:r>
            <a:r>
              <a:rPr lang="ko-KR" altLang="en-US" dirty="0"/>
              <a:t>그림 파일 등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만드는 법</a:t>
            </a:r>
            <a:r>
              <a:rPr lang="en-US" altLang="ko-KR" dirty="0"/>
              <a:t>:</a:t>
            </a:r>
          </a:p>
          <a:p>
            <a:pPr lvl="2"/>
            <a:r>
              <a:rPr lang="en-US" altLang="ko-KR" dirty="0"/>
              <a:t>Eclipse </a:t>
            </a:r>
            <a:r>
              <a:rPr lang="ko-KR" altLang="en-US" dirty="0"/>
              <a:t>없이 만드는 법</a:t>
            </a:r>
            <a:r>
              <a:rPr lang="en-US" altLang="ko-KR" dirty="0"/>
              <a:t>:  </a:t>
            </a:r>
            <a:r>
              <a:rPr lang="en-US" altLang="ko-KR" dirty="0">
                <a:hlinkClick r:id="rId2"/>
              </a:rPr>
              <a:t>https://docs.oracle.com/javase/tutorial/deployment/jar/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Eclipse</a:t>
            </a:r>
            <a:r>
              <a:rPr lang="ko-KR" altLang="en-US" dirty="0"/>
              <a:t>로 만드는 법</a:t>
            </a:r>
            <a:r>
              <a:rPr lang="en-US" altLang="ko-KR" dirty="0"/>
              <a:t>: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0340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Eclipse</a:t>
            </a:r>
            <a:r>
              <a:rPr lang="ko-KR" altLang="en-US" dirty="0"/>
              <a:t>를 통해 </a:t>
            </a:r>
            <a:r>
              <a:rPr lang="en-US" altLang="ko-KR" dirty="0"/>
              <a:t>JAR </a:t>
            </a:r>
            <a:r>
              <a:rPr lang="ko-KR" altLang="en-US" dirty="0"/>
              <a:t>파일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Package </a:t>
            </a:r>
            <a:r>
              <a:rPr lang="ko-KR" altLang="en-US" dirty="0"/>
              <a:t>이름에서 마우스 오른쪽 클릭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export </a:t>
            </a:r>
            <a:r>
              <a:rPr lang="ko-KR" altLang="en-US" dirty="0"/>
              <a:t>선택</a:t>
            </a:r>
            <a:endParaRPr lang="en-US" altLang="ko-KR" dirty="0"/>
          </a:p>
          <a:p>
            <a:r>
              <a:rPr lang="en-US" altLang="ko-KR" dirty="0"/>
              <a:t>JAR </a:t>
            </a:r>
            <a:r>
              <a:rPr lang="ko-KR" altLang="en-US" dirty="0"/>
              <a:t>선택 확인 후 </a:t>
            </a:r>
            <a:r>
              <a:rPr lang="en-US" altLang="ko-KR" dirty="0"/>
              <a:t>next </a:t>
            </a:r>
            <a:r>
              <a:rPr lang="ko-KR" altLang="en-US" dirty="0"/>
              <a:t>클릭</a:t>
            </a:r>
            <a:endParaRPr lang="en-US" altLang="ko-KR" dirty="0"/>
          </a:p>
          <a:p>
            <a:r>
              <a:rPr lang="ko-KR" altLang="en-US" dirty="0"/>
              <a:t>내용 확인 후  </a:t>
            </a:r>
            <a:r>
              <a:rPr lang="en-US" altLang="ko-KR" dirty="0"/>
              <a:t>next 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0" y="2897877"/>
            <a:ext cx="3312368" cy="3024336"/>
            <a:chOff x="323528" y="1916832"/>
            <a:chExt cx="3966706" cy="302468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1916832"/>
              <a:ext cx="3966706" cy="3024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타원 3"/>
            <p:cNvSpPr/>
            <p:nvPr/>
          </p:nvSpPr>
          <p:spPr>
            <a:xfrm>
              <a:off x="589656" y="3998801"/>
              <a:ext cx="1440160" cy="144016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356992"/>
            <a:ext cx="2474217" cy="2246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468272"/>
            <a:ext cx="3054647" cy="3883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위로 구부러진 화살표 6"/>
          <p:cNvSpPr/>
          <p:nvPr/>
        </p:nvSpPr>
        <p:spPr>
          <a:xfrm>
            <a:off x="2771800" y="6165304"/>
            <a:ext cx="1008112" cy="432048"/>
          </a:xfrm>
          <a:prstGeom prst="curved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위로 구부러진 화살표 10"/>
          <p:cNvSpPr/>
          <p:nvPr/>
        </p:nvSpPr>
        <p:spPr>
          <a:xfrm>
            <a:off x="5439009" y="6431024"/>
            <a:ext cx="910159" cy="332656"/>
          </a:xfrm>
          <a:prstGeom prst="curved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434825" y="5327244"/>
            <a:ext cx="444310" cy="28803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7380312" y="6021288"/>
            <a:ext cx="444310" cy="28803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803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Eclipse</a:t>
            </a:r>
            <a:r>
              <a:rPr lang="ko-KR" altLang="en-US" dirty="0"/>
              <a:t>를 통해 </a:t>
            </a:r>
            <a:r>
              <a:rPr lang="en-US" altLang="ko-KR" dirty="0"/>
              <a:t>JAR </a:t>
            </a:r>
            <a:r>
              <a:rPr lang="ko-KR" altLang="en-US" dirty="0"/>
              <a:t>파일 만들기</a:t>
            </a:r>
            <a:r>
              <a:rPr lang="en-US" altLang="ko-KR" dirty="0"/>
              <a:t>(</a:t>
            </a:r>
            <a:r>
              <a:rPr lang="ko-KR" altLang="en-US" dirty="0"/>
              <a:t>계속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옵션 확인 후 </a:t>
            </a:r>
            <a:r>
              <a:rPr lang="en-US" altLang="ko-KR" dirty="0"/>
              <a:t>next </a:t>
            </a:r>
            <a:r>
              <a:rPr lang="ko-KR" altLang="en-US" dirty="0"/>
              <a:t>클릭</a:t>
            </a:r>
            <a:endParaRPr lang="en-US" altLang="ko-KR" dirty="0"/>
          </a:p>
          <a:p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중요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r>
              <a:rPr lang="en-US" altLang="ko-KR" dirty="0"/>
              <a:t> Manifest Specification </a:t>
            </a:r>
            <a:r>
              <a:rPr lang="ko-KR" altLang="en-US" dirty="0"/>
              <a:t>창에서 </a:t>
            </a:r>
            <a:r>
              <a:rPr lang="en-US" altLang="ko-KR" dirty="0"/>
              <a:t>Main Class</a:t>
            </a:r>
            <a:r>
              <a:rPr lang="ko-KR" altLang="en-US" dirty="0"/>
              <a:t>를 </a:t>
            </a:r>
            <a:r>
              <a:rPr lang="en-US" altLang="ko-KR" dirty="0"/>
              <a:t>Browse </a:t>
            </a:r>
            <a:r>
              <a:rPr lang="ko-KR" altLang="en-US" dirty="0"/>
              <a:t>버튼을 눌러 선택 </a:t>
            </a:r>
            <a:endParaRPr lang="en-US" altLang="ko-KR" dirty="0"/>
          </a:p>
          <a:p>
            <a:pPr lvl="1"/>
            <a:r>
              <a:rPr lang="en-US" altLang="ko-KR" dirty="0"/>
              <a:t>main </a:t>
            </a:r>
            <a:r>
              <a:rPr lang="ko-KR" altLang="en-US" dirty="0"/>
              <a:t>함수를 갖고 있는 </a:t>
            </a:r>
            <a:r>
              <a:rPr lang="en-US" altLang="ko-KR" dirty="0"/>
              <a:t>class</a:t>
            </a:r>
            <a:r>
              <a:rPr lang="ko-KR" altLang="en-US" dirty="0"/>
              <a:t>를 선택 또는 여러 개 있을 경우</a:t>
            </a:r>
            <a:r>
              <a:rPr lang="en-US" altLang="ko-KR" dirty="0"/>
              <a:t>, </a:t>
            </a:r>
            <a:r>
              <a:rPr lang="ko-KR" altLang="en-US" dirty="0"/>
              <a:t>프로그램이 우선 실행할 </a:t>
            </a:r>
            <a:r>
              <a:rPr lang="en-US" altLang="ko-KR" dirty="0"/>
              <a:t>class</a:t>
            </a:r>
            <a:r>
              <a:rPr lang="ko-KR" altLang="en-US" dirty="0"/>
              <a:t>선택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478046"/>
            <a:ext cx="2344702" cy="2980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타원 11"/>
          <p:cNvSpPr/>
          <p:nvPr/>
        </p:nvSpPr>
        <p:spPr>
          <a:xfrm>
            <a:off x="2281836" y="6202599"/>
            <a:ext cx="444310" cy="28803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4909008" y="3151462"/>
            <a:ext cx="2880320" cy="3661914"/>
            <a:chOff x="4909008" y="2359374"/>
            <a:chExt cx="2880320" cy="3661914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9008" y="2359374"/>
              <a:ext cx="2880320" cy="3661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타원 12"/>
            <p:cNvSpPr/>
            <p:nvPr/>
          </p:nvSpPr>
          <p:spPr>
            <a:xfrm>
              <a:off x="7236296" y="5013176"/>
              <a:ext cx="444310" cy="288032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오른쪽 화살표 7"/>
          <p:cNvSpPr/>
          <p:nvPr/>
        </p:nvSpPr>
        <p:spPr>
          <a:xfrm>
            <a:off x="3923928" y="4608482"/>
            <a:ext cx="648072" cy="7200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361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참고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: Image file </a:t>
            </a:r>
            <a:r>
              <a:rPr lang="ko-KR" altLang="en-US" dirty="0"/>
              <a:t>또는 </a:t>
            </a:r>
            <a:r>
              <a:rPr lang="en-US" altLang="ko-KR" dirty="0"/>
              <a:t>Audio file </a:t>
            </a:r>
            <a:br>
              <a:rPr lang="en-US" altLang="ko-KR" dirty="0"/>
            </a:br>
            <a:r>
              <a:rPr lang="en-US" altLang="ko-KR" dirty="0"/>
              <a:t>            </a:t>
            </a:r>
            <a:r>
              <a:rPr lang="ko-KR" altLang="en-US" dirty="0"/>
              <a:t>소스코드의 상대경로로 읽기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src</a:t>
            </a:r>
            <a:r>
              <a:rPr lang="en-US" altLang="ko-KR" dirty="0"/>
              <a:t> </a:t>
            </a:r>
            <a:r>
              <a:rPr lang="ko-KR" altLang="en-US" dirty="0"/>
              <a:t>폴더아래 </a:t>
            </a:r>
            <a:r>
              <a:rPr lang="en-US" altLang="ko-KR" dirty="0"/>
              <a:t>java </a:t>
            </a:r>
            <a:r>
              <a:rPr lang="ko-KR" altLang="en-US" dirty="0"/>
              <a:t>파일이 위치한 곳에 </a:t>
            </a:r>
            <a:r>
              <a:rPr lang="en-US" altLang="ko-KR" dirty="0"/>
              <a:t>image</a:t>
            </a:r>
            <a:r>
              <a:rPr lang="ko-KR" altLang="en-US" dirty="0"/>
              <a:t>파일을 가져다 놓고</a:t>
            </a:r>
            <a:r>
              <a:rPr lang="en-US" altLang="ko-KR" dirty="0"/>
              <a:t>, </a:t>
            </a:r>
            <a:r>
              <a:rPr lang="ko-KR" altLang="en-US" dirty="0"/>
              <a:t>다음과 같은 방법으로 이미지를 로드 할 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2492896"/>
            <a:ext cx="6009979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URL </a:t>
            </a:r>
            <a:r>
              <a:rPr lang="en-US" altLang="ko-KR" dirty="0" err="1">
                <a:latin typeface="Consolas" panose="020B0609020204030204" pitchFamily="49" charset="0"/>
              </a:rPr>
              <a:t>url</a:t>
            </a:r>
            <a:r>
              <a:rPr lang="en-US" altLang="ko-KR" dirty="0"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latin typeface="Consolas" panose="020B0609020204030204" pitchFamily="49" charset="0"/>
              </a:rPr>
              <a:t>getClass</a:t>
            </a:r>
            <a:r>
              <a:rPr lang="en-US" altLang="ko-KR" dirty="0">
                <a:latin typeface="Consolas" panose="020B0609020204030204" pitchFamily="49" charset="0"/>
              </a:rPr>
              <a:t>().</a:t>
            </a:r>
            <a:r>
              <a:rPr lang="en-US" altLang="ko-KR" dirty="0" err="1">
                <a:latin typeface="Consolas" panose="020B0609020204030204" pitchFamily="49" charset="0"/>
              </a:rPr>
              <a:t>getResource</a:t>
            </a:r>
            <a:r>
              <a:rPr lang="en-US" altLang="ko-KR" dirty="0">
                <a:latin typeface="Consolas" panose="020B0609020204030204" pitchFamily="49" charset="0"/>
              </a:rPr>
              <a:t>(“Image.jpg");</a:t>
            </a:r>
          </a:p>
          <a:p>
            <a:r>
              <a:rPr lang="en-US" altLang="ko-KR" dirty="0" err="1">
                <a:latin typeface="Consolas" panose="020B0609020204030204" pitchFamily="49" charset="0"/>
              </a:rPr>
              <a:t>BufferedImage</a:t>
            </a:r>
            <a:r>
              <a:rPr lang="en-US" altLang="ko-KR" dirty="0">
                <a:latin typeface="Consolas" panose="020B0609020204030204" pitchFamily="49" charset="0"/>
              </a:rPr>
              <a:t> image = </a:t>
            </a:r>
            <a:r>
              <a:rPr lang="en-US" altLang="ko-KR" dirty="0" err="1">
                <a:latin typeface="Consolas" panose="020B0609020204030204" pitchFamily="49" charset="0"/>
              </a:rPr>
              <a:t>ImageIO.</a:t>
            </a:r>
            <a:r>
              <a:rPr lang="en-US" altLang="ko-KR" i="1" dirty="0" err="1">
                <a:latin typeface="Consolas" panose="020B0609020204030204" pitchFamily="49" charset="0"/>
              </a:rPr>
              <a:t>read</a:t>
            </a:r>
            <a:r>
              <a:rPr lang="en-US" altLang="ko-KR" i="1" dirty="0">
                <a:latin typeface="Consolas" panose="020B0609020204030204" pitchFamily="49" charset="0"/>
              </a:rPr>
              <a:t>(</a:t>
            </a:r>
            <a:r>
              <a:rPr lang="en-US" altLang="ko-KR" i="1" dirty="0" err="1">
                <a:latin typeface="Consolas" panose="020B0609020204030204" pitchFamily="49" charset="0"/>
              </a:rPr>
              <a:t>url</a:t>
            </a:r>
            <a:r>
              <a:rPr lang="en-US" altLang="ko-KR" i="1" dirty="0">
                <a:latin typeface="Consolas" panose="020B0609020204030204" pitchFamily="49" charset="0"/>
              </a:rPr>
              <a:t>);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9011" y="3421206"/>
            <a:ext cx="5198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</a:rPr>
              <a:t>&lt;</a:t>
            </a:r>
            <a:r>
              <a:rPr lang="ko-KR" altLang="en-US" dirty="0">
                <a:solidFill>
                  <a:srgbClr val="00B0F0"/>
                </a:solidFill>
              </a:rPr>
              <a:t>경로의 위치는 </a:t>
            </a:r>
            <a:r>
              <a:rPr lang="en-US" altLang="ko-KR" dirty="0">
                <a:solidFill>
                  <a:srgbClr val="00B0F0"/>
                </a:solidFill>
              </a:rPr>
              <a:t>source code</a:t>
            </a:r>
            <a:r>
              <a:rPr lang="ko-KR" altLang="en-US" dirty="0">
                <a:solidFill>
                  <a:srgbClr val="00B0F0"/>
                </a:solidFill>
              </a:rPr>
              <a:t>위치를 기준으로 함</a:t>
            </a:r>
            <a:r>
              <a:rPr lang="en-US" altLang="ko-KR" dirty="0">
                <a:solidFill>
                  <a:srgbClr val="00B0F0"/>
                </a:solidFill>
              </a:rPr>
              <a:t>&gt;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6444208" y="2840530"/>
            <a:ext cx="407325" cy="779172"/>
          </a:xfrm>
          <a:custGeom>
            <a:avLst/>
            <a:gdLst>
              <a:gd name="connsiteX0" fmla="*/ 115910 w 407325"/>
              <a:gd name="connsiteY0" fmla="*/ 779172 h 779172"/>
              <a:gd name="connsiteX1" fmla="*/ 405685 w 407325"/>
              <a:gd name="connsiteY1" fmla="*/ 592428 h 779172"/>
              <a:gd name="connsiteX2" fmla="*/ 0 w 407325"/>
              <a:gd name="connsiteY2" fmla="*/ 0 h 779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7325" h="779172">
                <a:moveTo>
                  <a:pt x="115910" y="779172"/>
                </a:moveTo>
                <a:cubicBezTo>
                  <a:pt x="270456" y="750731"/>
                  <a:pt x="425003" y="722290"/>
                  <a:pt x="405685" y="592428"/>
                </a:cubicBezTo>
                <a:cubicBezTo>
                  <a:pt x="386367" y="462566"/>
                  <a:pt x="193183" y="231283"/>
                  <a:pt x="0" y="0"/>
                </a:cubicBez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86E16F-D4DB-4F1E-9E82-C3AB6F72878B}"/>
              </a:ext>
            </a:extLst>
          </p:cNvPr>
          <p:cNvSpPr txBox="1"/>
          <p:nvPr/>
        </p:nvSpPr>
        <p:spPr>
          <a:xfrm>
            <a:off x="1187623" y="4223201"/>
            <a:ext cx="7037568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URL </a:t>
            </a:r>
            <a:r>
              <a:rPr lang="en-US" altLang="ko-KR" dirty="0" err="1">
                <a:latin typeface="Consolas" panose="020B0609020204030204" pitchFamily="49" charset="0"/>
              </a:rPr>
              <a:t>url</a:t>
            </a:r>
            <a:r>
              <a:rPr lang="en-US" altLang="ko-KR" dirty="0"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latin typeface="Consolas" panose="020B0609020204030204" pitchFamily="49" charset="0"/>
              </a:rPr>
              <a:t>getClass</a:t>
            </a:r>
            <a:r>
              <a:rPr lang="en-US" altLang="ko-KR" dirty="0">
                <a:latin typeface="Consolas" panose="020B0609020204030204" pitchFamily="49" charset="0"/>
              </a:rPr>
              <a:t>().</a:t>
            </a:r>
            <a:r>
              <a:rPr lang="en-US" altLang="ko-KR" dirty="0" err="1">
                <a:latin typeface="Consolas" panose="020B0609020204030204" pitchFamily="49" charset="0"/>
              </a:rPr>
              <a:t>getResource</a:t>
            </a:r>
            <a:r>
              <a:rPr lang="en-US" altLang="ko-KR" dirty="0">
                <a:latin typeface="Consolas" panose="020B0609020204030204" pitchFamily="49" charset="0"/>
              </a:rPr>
              <a:t>(“wave.wav");</a:t>
            </a:r>
          </a:p>
          <a:p>
            <a:r>
              <a:rPr lang="en-US" altLang="ko-KR" dirty="0" err="1"/>
              <a:t>AudioInputStream</a:t>
            </a:r>
            <a:r>
              <a:rPr lang="en-US" altLang="ko-KR" dirty="0"/>
              <a:t> audio  = </a:t>
            </a:r>
            <a:r>
              <a:rPr lang="en-US" altLang="ko-KR" dirty="0" err="1"/>
              <a:t>AudioSystem.</a:t>
            </a:r>
            <a:r>
              <a:rPr lang="en-US" altLang="ko-KR" i="1" dirty="0" err="1"/>
              <a:t>getAudioInputStream</a:t>
            </a:r>
            <a:r>
              <a:rPr lang="en-US" altLang="ko-KR" i="1" dirty="0"/>
              <a:t>(</a:t>
            </a:r>
            <a:r>
              <a:rPr lang="en-US" altLang="ko-KR" i="1" dirty="0" err="1"/>
              <a:t>url</a:t>
            </a:r>
            <a:r>
              <a:rPr lang="en-US" altLang="ko-KR" i="1" dirty="0"/>
              <a:t>)</a:t>
            </a:r>
            <a:r>
              <a:rPr lang="en-US" altLang="ko-KR" i="1" dirty="0">
                <a:latin typeface="Consolas" panose="020B0609020204030204" pitchFamily="49" charset="0"/>
              </a:rPr>
              <a:t>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A12380-1FA1-4D2F-88A9-EC15DA1947E4}"/>
              </a:ext>
            </a:extLst>
          </p:cNvPr>
          <p:cNvSpPr txBox="1"/>
          <p:nvPr/>
        </p:nvSpPr>
        <p:spPr>
          <a:xfrm>
            <a:off x="423324" y="5156975"/>
            <a:ext cx="8579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u="sng" dirty="0">
                <a:solidFill>
                  <a:srgbClr val="FF0000"/>
                </a:solidFill>
              </a:rPr>
              <a:t>숙제 제출시 반드시 </a:t>
            </a:r>
            <a:r>
              <a:rPr lang="en-US" altLang="ko-KR" sz="2800" u="sng" dirty="0" err="1">
                <a:solidFill>
                  <a:srgbClr val="FF0000"/>
                </a:solidFill>
              </a:rPr>
              <a:t>url</a:t>
            </a:r>
            <a:r>
              <a:rPr lang="ko-KR" altLang="en-US" sz="2800" u="sng" dirty="0">
                <a:solidFill>
                  <a:srgbClr val="FF0000"/>
                </a:solidFill>
              </a:rPr>
              <a:t>을 써서 소스코드 상대 경로로 입력할 것 </a:t>
            </a:r>
            <a:r>
              <a:rPr lang="en-US" altLang="ko-KR" sz="2800" u="sng" dirty="0">
                <a:solidFill>
                  <a:srgbClr val="FF0000"/>
                </a:solidFill>
              </a:rPr>
              <a:t>(JAR </a:t>
            </a:r>
            <a:r>
              <a:rPr lang="ko-KR" altLang="en-US" sz="2800" u="sng" dirty="0">
                <a:solidFill>
                  <a:srgbClr val="FF0000"/>
                </a:solidFill>
              </a:rPr>
              <a:t>파일 제출 시 필수</a:t>
            </a:r>
            <a:r>
              <a:rPr lang="en-US" altLang="ko-KR" sz="2800" u="sng" dirty="0">
                <a:solidFill>
                  <a:srgbClr val="FF0000"/>
                </a:solidFill>
              </a:rPr>
              <a:t>!!!)</a:t>
            </a:r>
            <a:endParaRPr lang="ko-KR" altLang="en-US" sz="28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883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참고</a:t>
            </a:r>
            <a:r>
              <a:rPr lang="en-US" altLang="ko-KR" dirty="0"/>
              <a:t>2-1: Image file </a:t>
            </a:r>
            <a:r>
              <a:rPr lang="ko-KR" altLang="en-US" dirty="0"/>
              <a:t>또는 </a:t>
            </a:r>
            <a:r>
              <a:rPr lang="en-US" altLang="ko-KR" dirty="0"/>
              <a:t>Audio file </a:t>
            </a:r>
            <a:br>
              <a:rPr lang="en-US" altLang="ko-KR" dirty="0"/>
            </a:br>
            <a:r>
              <a:rPr lang="en-US" altLang="ko-KR" dirty="0"/>
              <a:t>            </a:t>
            </a:r>
            <a:r>
              <a:rPr lang="ko-KR" altLang="en-US" dirty="0"/>
              <a:t>세팅에서 리소스 경로 추가하기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844824"/>
            <a:ext cx="8651304" cy="4632176"/>
          </a:xfrm>
        </p:spPr>
        <p:txBody>
          <a:bodyPr/>
          <a:lstStyle/>
          <a:p>
            <a:r>
              <a:rPr lang="ko-KR" altLang="en-US" dirty="0"/>
              <a:t>프로젝트의 세팅에서 </a:t>
            </a:r>
            <a:r>
              <a:rPr lang="en-US" altLang="ko-KR" dirty="0"/>
              <a:t>Build Path</a:t>
            </a:r>
            <a:r>
              <a:rPr lang="ko-KR" altLang="en-US" dirty="0"/>
              <a:t>의 </a:t>
            </a:r>
            <a:r>
              <a:rPr lang="en-US" altLang="ko-KR" dirty="0"/>
              <a:t>source</a:t>
            </a:r>
            <a:r>
              <a:rPr lang="ko-KR" altLang="en-US" dirty="0"/>
              <a:t>에서 폴더를 추가</a:t>
            </a:r>
            <a:r>
              <a:rPr lang="en-US" altLang="ko-KR" dirty="0"/>
              <a:t> </a:t>
            </a:r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9532434-071A-47B8-9BD1-88D1BDF20F48}"/>
              </a:ext>
            </a:extLst>
          </p:cNvPr>
          <p:cNvGrpSpPr/>
          <p:nvPr/>
        </p:nvGrpSpPr>
        <p:grpSpPr>
          <a:xfrm>
            <a:off x="4788024" y="2621918"/>
            <a:ext cx="3810381" cy="2700300"/>
            <a:chOff x="5004048" y="2276872"/>
            <a:chExt cx="5436096" cy="385239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432D7CF-63E6-4314-8596-3EDA95A57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04048" y="2276872"/>
              <a:ext cx="5436096" cy="3852395"/>
            </a:xfrm>
            <a:prstGeom prst="rect">
              <a:avLst/>
            </a:prstGeom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5455E91-C58F-4C68-84BB-630C48FD6AD9}"/>
                </a:ext>
              </a:extLst>
            </p:cNvPr>
            <p:cNvSpPr/>
            <p:nvPr/>
          </p:nvSpPr>
          <p:spPr>
            <a:xfrm>
              <a:off x="6084168" y="3178717"/>
              <a:ext cx="1152128" cy="2160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화살표: 왼쪽 10">
              <a:extLst>
                <a:ext uri="{FF2B5EF4-FFF2-40B4-BE49-F238E27FC236}">
                  <a16:creationId xmlns:a16="http://schemas.microsoft.com/office/drawing/2014/main" id="{0BD30FA9-FD9B-4099-BA0E-52283749BF0F}"/>
                </a:ext>
              </a:extLst>
            </p:cNvPr>
            <p:cNvSpPr/>
            <p:nvPr/>
          </p:nvSpPr>
          <p:spPr>
            <a:xfrm>
              <a:off x="7326052" y="3124883"/>
              <a:ext cx="792088" cy="322291"/>
            </a:xfrm>
            <a:prstGeom prst="leftArrow">
              <a:avLst/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0BC9B2B-7AAE-4A47-AF48-FDC42D546511}"/>
                </a:ext>
              </a:extLst>
            </p:cNvPr>
            <p:cNvSpPr txBox="1"/>
            <p:nvPr/>
          </p:nvSpPr>
          <p:spPr>
            <a:xfrm>
              <a:off x="8118139" y="3024418"/>
              <a:ext cx="964670" cy="548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FF0000"/>
                  </a:solidFill>
                </a:rPr>
                <a:t>추가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0DB66F1A-417D-437A-9A5F-26520DB33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32" y="2564904"/>
            <a:ext cx="3881673" cy="2736304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B81EF3E3-F480-4E42-B48C-D56A33E0CB61}"/>
              </a:ext>
            </a:extLst>
          </p:cNvPr>
          <p:cNvSpPr/>
          <p:nvPr/>
        </p:nvSpPr>
        <p:spPr>
          <a:xfrm>
            <a:off x="4139952" y="3717032"/>
            <a:ext cx="576064" cy="57606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663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참고</a:t>
            </a:r>
            <a:r>
              <a:rPr lang="en-US" altLang="ko-KR" dirty="0"/>
              <a:t>2-2: Image file </a:t>
            </a:r>
            <a:r>
              <a:rPr lang="ko-KR" altLang="en-US" dirty="0"/>
              <a:t>또는 </a:t>
            </a:r>
            <a:r>
              <a:rPr lang="en-US" altLang="ko-KR" dirty="0"/>
              <a:t>Audio file </a:t>
            </a:r>
            <a:br>
              <a:rPr lang="en-US" altLang="ko-KR" dirty="0"/>
            </a:br>
            <a:r>
              <a:rPr lang="en-US" altLang="ko-KR" dirty="0"/>
              <a:t>            </a:t>
            </a:r>
            <a:r>
              <a:rPr lang="ko-KR" altLang="en-US" dirty="0"/>
              <a:t>세팅에서 리소스 경로 추가하기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545420" cy="4876800"/>
          </a:xfrm>
        </p:spPr>
        <p:txBody>
          <a:bodyPr/>
          <a:lstStyle/>
          <a:p>
            <a:r>
              <a:rPr lang="en-US" altLang="ko-KR" dirty="0"/>
              <a:t>URL</a:t>
            </a:r>
            <a:r>
              <a:rPr lang="ko-KR" altLang="en-US" dirty="0"/>
              <a:t>을 사용하여 추가된 폴더의 경로로 이미지</a:t>
            </a:r>
            <a:r>
              <a:rPr lang="en-US" altLang="ko-KR" dirty="0"/>
              <a:t>/</a:t>
            </a:r>
            <a:r>
              <a:rPr lang="ko-KR" altLang="en-US" dirty="0"/>
              <a:t>사운드 사용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8029" y="2492896"/>
            <a:ext cx="8162812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URL </a:t>
            </a:r>
            <a:r>
              <a:rPr lang="en-US" altLang="ko-KR" dirty="0" err="1">
                <a:latin typeface="Consolas" panose="020B0609020204030204" pitchFamily="49" charset="0"/>
              </a:rPr>
              <a:t>url</a:t>
            </a:r>
            <a:r>
              <a:rPr lang="en-US" altLang="ko-KR" dirty="0"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latin typeface="Consolas" panose="020B0609020204030204" pitchFamily="49" charset="0"/>
              </a:rPr>
              <a:t>getClass</a:t>
            </a:r>
            <a:r>
              <a:rPr lang="en-US" altLang="ko-KR" dirty="0">
                <a:latin typeface="Consolas" panose="020B0609020204030204" pitchFamily="49" charset="0"/>
              </a:rPr>
              <a:t>().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getClassLoader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  <a:r>
              <a:rPr lang="en-US" altLang="ko-KR" dirty="0"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latin typeface="Consolas" panose="020B0609020204030204" pitchFamily="49" charset="0"/>
              </a:rPr>
              <a:t>getResource</a:t>
            </a:r>
            <a:r>
              <a:rPr lang="en-US" altLang="ko-KR" dirty="0">
                <a:latin typeface="Consolas" panose="020B0609020204030204" pitchFamily="49" charset="0"/>
              </a:rPr>
              <a:t>(“Image.jpg");</a:t>
            </a:r>
          </a:p>
          <a:p>
            <a:r>
              <a:rPr lang="en-US" altLang="ko-KR" dirty="0" err="1">
                <a:latin typeface="Consolas" panose="020B0609020204030204" pitchFamily="49" charset="0"/>
              </a:rPr>
              <a:t>BufferedImage</a:t>
            </a:r>
            <a:r>
              <a:rPr lang="en-US" altLang="ko-KR" dirty="0">
                <a:latin typeface="Consolas" panose="020B0609020204030204" pitchFamily="49" charset="0"/>
              </a:rPr>
              <a:t> image = </a:t>
            </a:r>
            <a:r>
              <a:rPr lang="en-US" altLang="ko-KR" dirty="0" err="1">
                <a:latin typeface="Consolas" panose="020B0609020204030204" pitchFamily="49" charset="0"/>
              </a:rPr>
              <a:t>ImageIO.</a:t>
            </a:r>
            <a:r>
              <a:rPr lang="en-US" altLang="ko-KR" i="1" dirty="0" err="1">
                <a:latin typeface="Consolas" panose="020B0609020204030204" pitchFamily="49" charset="0"/>
              </a:rPr>
              <a:t>read</a:t>
            </a:r>
            <a:r>
              <a:rPr lang="en-US" altLang="ko-KR" i="1" dirty="0">
                <a:latin typeface="Consolas" panose="020B0609020204030204" pitchFamily="49" charset="0"/>
              </a:rPr>
              <a:t>(</a:t>
            </a:r>
            <a:r>
              <a:rPr lang="en-US" altLang="ko-KR" i="1" dirty="0" err="1">
                <a:latin typeface="Consolas" panose="020B0609020204030204" pitchFamily="49" charset="0"/>
              </a:rPr>
              <a:t>url</a:t>
            </a:r>
            <a:r>
              <a:rPr lang="en-US" altLang="ko-KR" i="1" dirty="0">
                <a:latin typeface="Consolas" panose="020B0609020204030204" pitchFamily="49" charset="0"/>
              </a:rPr>
              <a:t>);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9416" y="3421206"/>
            <a:ext cx="545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</a:rPr>
              <a:t>&lt;</a:t>
            </a:r>
            <a:r>
              <a:rPr lang="ko-KR" altLang="en-US" dirty="0">
                <a:solidFill>
                  <a:srgbClr val="00B0F0"/>
                </a:solidFill>
              </a:rPr>
              <a:t>경로의 위치는 추가된 폴더의 위치를 기준으로 함</a:t>
            </a:r>
            <a:r>
              <a:rPr lang="en-US" altLang="ko-KR" dirty="0">
                <a:solidFill>
                  <a:srgbClr val="00B0F0"/>
                </a:solidFill>
              </a:rPr>
              <a:t>&gt;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5814613" y="2840530"/>
            <a:ext cx="407325" cy="779172"/>
          </a:xfrm>
          <a:custGeom>
            <a:avLst/>
            <a:gdLst>
              <a:gd name="connsiteX0" fmla="*/ 115910 w 407325"/>
              <a:gd name="connsiteY0" fmla="*/ 779172 h 779172"/>
              <a:gd name="connsiteX1" fmla="*/ 405685 w 407325"/>
              <a:gd name="connsiteY1" fmla="*/ 592428 h 779172"/>
              <a:gd name="connsiteX2" fmla="*/ 0 w 407325"/>
              <a:gd name="connsiteY2" fmla="*/ 0 h 779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7325" h="779172">
                <a:moveTo>
                  <a:pt x="115910" y="779172"/>
                </a:moveTo>
                <a:cubicBezTo>
                  <a:pt x="270456" y="750731"/>
                  <a:pt x="425003" y="722290"/>
                  <a:pt x="405685" y="592428"/>
                </a:cubicBezTo>
                <a:cubicBezTo>
                  <a:pt x="386367" y="462566"/>
                  <a:pt x="193183" y="231283"/>
                  <a:pt x="0" y="0"/>
                </a:cubicBez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86E16F-D4DB-4F1E-9E82-C3AB6F72878B}"/>
              </a:ext>
            </a:extLst>
          </p:cNvPr>
          <p:cNvSpPr txBox="1"/>
          <p:nvPr/>
        </p:nvSpPr>
        <p:spPr>
          <a:xfrm>
            <a:off x="558028" y="4223201"/>
            <a:ext cx="8162812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URL </a:t>
            </a:r>
            <a:r>
              <a:rPr lang="en-US" altLang="ko-KR" dirty="0" err="1">
                <a:latin typeface="Consolas" panose="020B0609020204030204" pitchFamily="49" charset="0"/>
              </a:rPr>
              <a:t>url</a:t>
            </a:r>
            <a:r>
              <a:rPr lang="en-US" altLang="ko-KR" dirty="0"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latin typeface="Consolas" panose="020B0609020204030204" pitchFamily="49" charset="0"/>
              </a:rPr>
              <a:t>getClass</a:t>
            </a:r>
            <a:r>
              <a:rPr lang="en-US" altLang="ko-KR" dirty="0">
                <a:latin typeface="Consolas" panose="020B0609020204030204" pitchFamily="49" charset="0"/>
              </a:rPr>
              <a:t>().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getClassLoader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  <a:r>
              <a:rPr lang="en-US" altLang="ko-KR" dirty="0"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latin typeface="Consolas" panose="020B0609020204030204" pitchFamily="49" charset="0"/>
              </a:rPr>
              <a:t>getResource</a:t>
            </a:r>
            <a:r>
              <a:rPr lang="en-US" altLang="ko-KR" dirty="0">
                <a:latin typeface="Consolas" panose="020B0609020204030204" pitchFamily="49" charset="0"/>
              </a:rPr>
              <a:t>(“wave.wav");</a:t>
            </a:r>
          </a:p>
          <a:p>
            <a:r>
              <a:rPr lang="en-US" altLang="ko-KR" dirty="0" err="1"/>
              <a:t>AudioInputStream</a:t>
            </a:r>
            <a:r>
              <a:rPr lang="en-US" altLang="ko-KR" dirty="0"/>
              <a:t> audio  = </a:t>
            </a:r>
            <a:r>
              <a:rPr lang="en-US" altLang="ko-KR" dirty="0" err="1"/>
              <a:t>AudioSystem.</a:t>
            </a:r>
            <a:r>
              <a:rPr lang="en-US" altLang="ko-KR" i="1" dirty="0" err="1"/>
              <a:t>getAudioInputStream</a:t>
            </a:r>
            <a:r>
              <a:rPr lang="en-US" altLang="ko-KR" i="1" dirty="0"/>
              <a:t>(</a:t>
            </a:r>
            <a:r>
              <a:rPr lang="en-US" altLang="ko-KR" i="1" dirty="0" err="1"/>
              <a:t>url</a:t>
            </a:r>
            <a:r>
              <a:rPr lang="en-US" altLang="ko-KR" i="1" dirty="0"/>
              <a:t>)</a:t>
            </a:r>
            <a:r>
              <a:rPr lang="en-US" altLang="ko-KR" i="1" dirty="0">
                <a:latin typeface="Consolas" panose="020B0609020204030204" pitchFamily="49" charset="0"/>
              </a:rPr>
              <a:t>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A12380-1FA1-4D2F-88A9-EC15DA1947E4}"/>
              </a:ext>
            </a:extLst>
          </p:cNvPr>
          <p:cNvSpPr txBox="1"/>
          <p:nvPr/>
        </p:nvSpPr>
        <p:spPr>
          <a:xfrm>
            <a:off x="423324" y="5156975"/>
            <a:ext cx="8579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u="sng" dirty="0">
                <a:solidFill>
                  <a:srgbClr val="FF0000"/>
                </a:solidFill>
              </a:rPr>
              <a:t>숙제 제출시 반드시 </a:t>
            </a:r>
            <a:r>
              <a:rPr lang="en-US" altLang="ko-KR" sz="2800" u="sng" dirty="0" err="1">
                <a:solidFill>
                  <a:srgbClr val="FF0000"/>
                </a:solidFill>
              </a:rPr>
              <a:t>url</a:t>
            </a:r>
            <a:r>
              <a:rPr lang="ko-KR" altLang="en-US" sz="2800" u="sng" dirty="0">
                <a:solidFill>
                  <a:srgbClr val="FF0000"/>
                </a:solidFill>
              </a:rPr>
              <a:t>을 써서 상대 경로로 입력할 것 </a:t>
            </a:r>
            <a:r>
              <a:rPr lang="en-US" altLang="ko-KR" sz="2800" u="sng" dirty="0">
                <a:solidFill>
                  <a:srgbClr val="FF0000"/>
                </a:solidFill>
              </a:rPr>
              <a:t>(JAR </a:t>
            </a:r>
            <a:r>
              <a:rPr lang="ko-KR" altLang="en-US" sz="2800" u="sng" dirty="0">
                <a:solidFill>
                  <a:srgbClr val="FF0000"/>
                </a:solidFill>
              </a:rPr>
              <a:t>파일 제출 시 필수</a:t>
            </a:r>
            <a:r>
              <a:rPr lang="en-US" altLang="ko-KR" sz="2800" u="sng" dirty="0">
                <a:solidFill>
                  <a:srgbClr val="FF0000"/>
                </a:solidFill>
              </a:rPr>
              <a:t>!!!)</a:t>
            </a:r>
            <a:endParaRPr lang="ko-KR" altLang="en-US" sz="28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509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8458200" cy="1927225"/>
          </a:xfrm>
        </p:spPr>
        <p:txBody>
          <a:bodyPr/>
          <a:lstStyle/>
          <a:p>
            <a:r>
              <a:rPr lang="en-US" altLang="ko-KR" sz="72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JAVA:</a:t>
            </a:r>
            <a:br>
              <a:rPr lang="en-US" altLang="ko-KR" sz="36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</a:br>
            <a:r>
              <a:rPr lang="en-US" altLang="ko-KR" sz="36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More Swing Components</a:t>
            </a:r>
            <a:endParaRPr lang="ko-KR" altLang="en-US" sz="3200" b="1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84277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메뉴 만들기</a:t>
            </a:r>
          </a:p>
        </p:txBody>
      </p:sp>
      <p:sp>
        <p:nvSpPr>
          <p:cNvPr id="47" name="내용 개체 틀 46"/>
          <p:cNvSpPr>
            <a:spLocks noGrp="1"/>
          </p:cNvSpPr>
          <p:nvPr>
            <p:ph sz="quarter" idx="1"/>
          </p:nvPr>
        </p:nvSpPr>
        <p:spPr>
          <a:xfrm>
            <a:off x="612648" y="1359578"/>
            <a:ext cx="8153400" cy="263300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메뉴 만들기에 필요한 스윙 컴포넌트</a:t>
            </a:r>
            <a:endParaRPr lang="en-US" altLang="ko-KR" dirty="0"/>
          </a:p>
          <a:p>
            <a:pPr lvl="1"/>
            <a:r>
              <a:rPr lang="en-US" altLang="ko-KR" dirty="0" err="1"/>
              <a:t>JMenuBar</a:t>
            </a:r>
            <a:endParaRPr lang="en-US" altLang="ko-KR" dirty="0"/>
          </a:p>
          <a:p>
            <a:pPr lvl="2"/>
            <a:r>
              <a:rPr lang="ko-KR" altLang="en-US" dirty="0" err="1"/>
              <a:t>메뉴바의</a:t>
            </a:r>
            <a:r>
              <a:rPr lang="ko-KR" altLang="en-US" dirty="0"/>
              <a:t> 기능을 하는</a:t>
            </a:r>
            <a:r>
              <a:rPr lang="en-US" altLang="ko-KR" dirty="0"/>
              <a:t> </a:t>
            </a:r>
            <a:r>
              <a:rPr lang="ko-KR" altLang="en-US" dirty="0"/>
              <a:t>컴포넌트</a:t>
            </a:r>
            <a:endParaRPr lang="en-US" altLang="ko-KR" dirty="0"/>
          </a:p>
          <a:p>
            <a:pPr lvl="1"/>
            <a:r>
              <a:rPr lang="en-US" altLang="ko-KR" dirty="0" err="1"/>
              <a:t>JMenu</a:t>
            </a:r>
            <a:endParaRPr lang="en-US" altLang="ko-KR" dirty="0"/>
          </a:p>
          <a:p>
            <a:pPr lvl="2"/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편집 등 하나의 메뉴 기능을 하는 컴포넌트</a:t>
            </a:r>
            <a:endParaRPr lang="en-US" altLang="ko-KR" dirty="0"/>
          </a:p>
          <a:p>
            <a:pPr lvl="1"/>
            <a:r>
              <a:rPr lang="en-US" altLang="ko-KR" dirty="0" err="1"/>
              <a:t>JMenuItem</a:t>
            </a:r>
            <a:endParaRPr lang="en-US" altLang="ko-KR" dirty="0"/>
          </a:p>
          <a:p>
            <a:pPr lvl="2"/>
            <a:r>
              <a:rPr lang="ko-KR" altLang="en-US" dirty="0"/>
              <a:t>파일 메뉴 내에 저장 등 메뉴 아이템 컴포넌트</a:t>
            </a:r>
            <a:endParaRPr lang="en-US" altLang="ko-KR" dirty="0"/>
          </a:p>
          <a:p>
            <a:pPr lvl="1"/>
            <a:r>
              <a:rPr lang="ko-KR" altLang="en-US" dirty="0"/>
              <a:t>분리선</a:t>
            </a:r>
            <a:endParaRPr lang="en-US" altLang="ko-KR" dirty="0"/>
          </a:p>
          <a:p>
            <a:pPr lvl="2"/>
            <a:r>
              <a:rPr lang="ko-KR" altLang="en-US" dirty="0"/>
              <a:t>메뉴 아이템 사이의 분리선</a:t>
            </a:r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1143252" y="4116068"/>
            <a:ext cx="7029148" cy="2049236"/>
            <a:chOff x="1143252" y="4116068"/>
            <a:chExt cx="7029148" cy="204923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793" y="4260304"/>
              <a:ext cx="2324813" cy="19050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82" name="TextBox 81"/>
            <p:cNvSpPr txBox="1"/>
            <p:nvPr/>
          </p:nvSpPr>
          <p:spPr>
            <a:xfrm>
              <a:off x="6411982" y="4213633"/>
              <a:ext cx="17604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/>
                <a:t>JMenuBar </a:t>
              </a:r>
              <a:r>
                <a:rPr lang="ko-KR" altLang="en-US" sz="1400"/>
                <a:t>컴포넌트</a:t>
              </a:r>
            </a:p>
          </p:txBody>
        </p:sp>
        <p:sp>
          <p:nvSpPr>
            <p:cNvPr id="83" name="자유형 82"/>
            <p:cNvSpPr/>
            <p:nvPr/>
          </p:nvSpPr>
          <p:spPr>
            <a:xfrm>
              <a:off x="5792293" y="4330382"/>
              <a:ext cx="659359" cy="267753"/>
            </a:xfrm>
            <a:custGeom>
              <a:avLst/>
              <a:gdLst>
                <a:gd name="connsiteX0" fmla="*/ 550334 w 550334"/>
                <a:gd name="connsiteY0" fmla="*/ 18345 h 230011"/>
                <a:gd name="connsiteX1" fmla="*/ 414867 w 550334"/>
                <a:gd name="connsiteY1" fmla="*/ 26811 h 230011"/>
                <a:gd name="connsiteX2" fmla="*/ 321734 w 550334"/>
                <a:gd name="connsiteY2" fmla="*/ 179211 h 230011"/>
                <a:gd name="connsiteX3" fmla="*/ 0 w 550334"/>
                <a:gd name="connsiteY3" fmla="*/ 230011 h 23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0334" h="230011">
                  <a:moveTo>
                    <a:pt x="550334" y="18345"/>
                  </a:moveTo>
                  <a:cubicBezTo>
                    <a:pt x="501650" y="9172"/>
                    <a:pt x="452967" y="0"/>
                    <a:pt x="414867" y="26811"/>
                  </a:cubicBezTo>
                  <a:cubicBezTo>
                    <a:pt x="376767" y="53622"/>
                    <a:pt x="390878" y="145344"/>
                    <a:pt x="321734" y="179211"/>
                  </a:cubicBezTo>
                  <a:cubicBezTo>
                    <a:pt x="252590" y="213078"/>
                    <a:pt x="126295" y="221544"/>
                    <a:pt x="0" y="230011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637342" y="4116068"/>
              <a:ext cx="1499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/>
                <a:t>JMenu </a:t>
              </a:r>
              <a:r>
                <a:rPr lang="ko-KR" altLang="en-US" sz="1400"/>
                <a:t>컴포넌트</a:t>
              </a:r>
            </a:p>
          </p:txBody>
        </p:sp>
        <p:sp>
          <p:nvSpPr>
            <p:cNvPr id="85" name="자유형 84"/>
            <p:cNvSpPr/>
            <p:nvPr/>
          </p:nvSpPr>
          <p:spPr>
            <a:xfrm>
              <a:off x="2979853" y="4310269"/>
              <a:ext cx="541867" cy="237066"/>
            </a:xfrm>
            <a:custGeom>
              <a:avLst/>
              <a:gdLst>
                <a:gd name="connsiteX0" fmla="*/ 0 w 541867"/>
                <a:gd name="connsiteY0" fmla="*/ 0 h 237066"/>
                <a:gd name="connsiteX1" fmla="*/ 135467 w 541867"/>
                <a:gd name="connsiteY1" fmla="*/ 67733 h 237066"/>
                <a:gd name="connsiteX2" fmla="*/ 220134 w 541867"/>
                <a:gd name="connsiteY2" fmla="*/ 177800 h 237066"/>
                <a:gd name="connsiteX3" fmla="*/ 541867 w 541867"/>
                <a:gd name="connsiteY3" fmla="*/ 237066 h 237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867" h="237066">
                  <a:moveTo>
                    <a:pt x="0" y="0"/>
                  </a:moveTo>
                  <a:cubicBezTo>
                    <a:pt x="49389" y="19050"/>
                    <a:pt x="98778" y="38100"/>
                    <a:pt x="135467" y="67733"/>
                  </a:cubicBezTo>
                  <a:cubicBezTo>
                    <a:pt x="172156" y="97366"/>
                    <a:pt x="152401" y="149578"/>
                    <a:pt x="220134" y="177800"/>
                  </a:cubicBezTo>
                  <a:cubicBezTo>
                    <a:pt x="287867" y="206022"/>
                    <a:pt x="414867" y="221544"/>
                    <a:pt x="541867" y="237066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143252" y="5708429"/>
              <a:ext cx="18631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/>
                <a:t>JMenuItem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컴포넌트</a:t>
              </a: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2979853" y="5617001"/>
              <a:ext cx="512762" cy="214918"/>
            </a:xfrm>
            <a:custGeom>
              <a:avLst/>
              <a:gdLst>
                <a:gd name="connsiteX0" fmla="*/ 0 w 685800"/>
                <a:gd name="connsiteY0" fmla="*/ 118533 h 118533"/>
                <a:gd name="connsiteX1" fmla="*/ 93134 w 685800"/>
                <a:gd name="connsiteY1" fmla="*/ 67733 h 118533"/>
                <a:gd name="connsiteX2" fmla="*/ 270934 w 685800"/>
                <a:gd name="connsiteY2" fmla="*/ 8467 h 118533"/>
                <a:gd name="connsiteX3" fmla="*/ 465667 w 685800"/>
                <a:gd name="connsiteY3" fmla="*/ 16933 h 118533"/>
                <a:gd name="connsiteX4" fmla="*/ 685800 w 685800"/>
                <a:gd name="connsiteY4" fmla="*/ 16933 h 1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0" h="118533">
                  <a:moveTo>
                    <a:pt x="0" y="118533"/>
                  </a:moveTo>
                  <a:cubicBezTo>
                    <a:pt x="23989" y="102305"/>
                    <a:pt x="47979" y="86077"/>
                    <a:pt x="93134" y="67733"/>
                  </a:cubicBezTo>
                  <a:cubicBezTo>
                    <a:pt x="138289" y="49389"/>
                    <a:pt x="208845" y="16934"/>
                    <a:pt x="270934" y="8467"/>
                  </a:cubicBezTo>
                  <a:cubicBezTo>
                    <a:pt x="333023" y="0"/>
                    <a:pt x="396523" y="15522"/>
                    <a:pt x="465667" y="16933"/>
                  </a:cubicBezTo>
                  <a:cubicBezTo>
                    <a:pt x="534811" y="18344"/>
                    <a:pt x="610305" y="17638"/>
                    <a:pt x="685800" y="16933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280152" y="5013176"/>
              <a:ext cx="9468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separator</a:t>
              </a:r>
            </a:p>
            <a:p>
              <a:r>
                <a:rPr lang="en-US" altLang="ko-KR" sz="1400" dirty="0"/>
                <a:t>(</a:t>
              </a:r>
              <a:r>
                <a:rPr lang="ko-KR" altLang="en-US" sz="1400" dirty="0"/>
                <a:t>분리선</a:t>
              </a:r>
              <a:r>
                <a:rPr lang="en-US" altLang="ko-KR" sz="1400" dirty="0"/>
                <a:t>)</a:t>
              </a: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387187" y="5174035"/>
              <a:ext cx="1092200" cy="270933"/>
            </a:xfrm>
            <a:custGeom>
              <a:avLst/>
              <a:gdLst>
                <a:gd name="connsiteX0" fmla="*/ 0 w 1092200"/>
                <a:gd name="connsiteY0" fmla="*/ 0 h 270933"/>
                <a:gd name="connsiteX1" fmla="*/ 237066 w 1092200"/>
                <a:gd name="connsiteY1" fmla="*/ 8466 h 270933"/>
                <a:gd name="connsiteX2" fmla="*/ 457200 w 1092200"/>
                <a:gd name="connsiteY2" fmla="*/ 76200 h 270933"/>
                <a:gd name="connsiteX3" fmla="*/ 711200 w 1092200"/>
                <a:gd name="connsiteY3" fmla="*/ 203200 h 270933"/>
                <a:gd name="connsiteX4" fmla="*/ 1092200 w 1092200"/>
                <a:gd name="connsiteY4" fmla="*/ 270933 h 2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2200" h="270933">
                  <a:moveTo>
                    <a:pt x="0" y="0"/>
                  </a:moveTo>
                  <a:lnTo>
                    <a:pt x="237066" y="8466"/>
                  </a:lnTo>
                  <a:cubicBezTo>
                    <a:pt x="313266" y="21166"/>
                    <a:pt x="378178" y="43744"/>
                    <a:pt x="457200" y="76200"/>
                  </a:cubicBezTo>
                  <a:cubicBezTo>
                    <a:pt x="536222" y="108656"/>
                    <a:pt x="605367" y="170745"/>
                    <a:pt x="711200" y="203200"/>
                  </a:cubicBezTo>
                  <a:cubicBezTo>
                    <a:pt x="817033" y="235655"/>
                    <a:pt x="1092200" y="270933"/>
                    <a:pt x="1092200" y="270933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601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메뉴 만드는 과정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357686" y="1643050"/>
            <a:ext cx="1785950" cy="22532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1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42844" y="1357298"/>
            <a:ext cx="1423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JMenuBar </a:t>
            </a:r>
            <a:r>
              <a:rPr lang="ko-KR" altLang="en-US" sz="1100"/>
              <a:t>컴포넌트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214546" y="1643050"/>
            <a:ext cx="1785950" cy="22532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1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214546" y="1357298"/>
            <a:ext cx="1423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JMenuBar </a:t>
            </a:r>
            <a:r>
              <a:rPr lang="ko-KR" altLang="en-US" sz="1100"/>
              <a:t>컴포넌트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285984" y="2020005"/>
            <a:ext cx="428628" cy="57150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1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962434" y="2605134"/>
            <a:ext cx="12186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/>
              <a:t>JMenu</a:t>
            </a:r>
            <a:r>
              <a:rPr lang="en-US" altLang="ko-KR" sz="1100" dirty="0"/>
              <a:t> </a:t>
            </a:r>
            <a:r>
              <a:rPr lang="ko-KR" altLang="en-US" sz="1100" dirty="0"/>
              <a:t>컴포넌트</a:t>
            </a:r>
          </a:p>
        </p:txBody>
      </p:sp>
      <p:cxnSp>
        <p:nvCxnSpPr>
          <p:cNvPr id="10" name="직선 화살표 연결선 9"/>
          <p:cNvCxnSpPr>
            <a:stCxn id="8" idx="0"/>
          </p:cNvCxnSpPr>
          <p:nvPr/>
        </p:nvCxnSpPr>
        <p:spPr>
          <a:xfrm flipV="1">
            <a:off x="2500298" y="1734257"/>
            <a:ext cx="0" cy="285748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71736" y="1805691"/>
            <a:ext cx="4283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add</a:t>
            </a:r>
            <a:endParaRPr lang="ko-KR" altLang="en-US" sz="1100"/>
          </a:p>
        </p:txBody>
      </p:sp>
      <p:sp>
        <p:nvSpPr>
          <p:cNvPr id="12" name="TextBox 11"/>
          <p:cNvSpPr txBox="1"/>
          <p:nvPr/>
        </p:nvSpPr>
        <p:spPr>
          <a:xfrm>
            <a:off x="4357686" y="1357298"/>
            <a:ext cx="1423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JMenuBar </a:t>
            </a:r>
            <a:r>
              <a:rPr lang="ko-KR" altLang="en-US" sz="1100"/>
              <a:t>컴포넌트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45485" y="2367664"/>
            <a:ext cx="12186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/>
              <a:t>JMenu</a:t>
            </a:r>
            <a:r>
              <a:rPr lang="en-US" altLang="ko-KR" sz="1100" dirty="0"/>
              <a:t> </a:t>
            </a:r>
            <a:r>
              <a:rPr lang="ko-KR" altLang="en-US" sz="1100" dirty="0"/>
              <a:t>컴포넌트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143504" y="2000240"/>
            <a:ext cx="500066" cy="14287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1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000628" y="2071678"/>
            <a:ext cx="15039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/>
              <a:t>JMenuItem</a:t>
            </a:r>
            <a:r>
              <a:rPr lang="en-US" altLang="ko-KR" sz="1100" dirty="0"/>
              <a:t> </a:t>
            </a:r>
            <a:r>
              <a:rPr lang="ko-KR" altLang="en-US" sz="1100" dirty="0"/>
              <a:t>컴포넌트</a:t>
            </a:r>
          </a:p>
        </p:txBody>
      </p:sp>
      <p:cxnSp>
        <p:nvCxnSpPr>
          <p:cNvPr id="16" name="직선 화살표 연결선 15"/>
          <p:cNvCxnSpPr>
            <a:stCxn id="14" idx="1"/>
          </p:cNvCxnSpPr>
          <p:nvPr/>
        </p:nvCxnSpPr>
        <p:spPr>
          <a:xfrm rot="10800000">
            <a:off x="4857752" y="2000254"/>
            <a:ext cx="285752" cy="714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857752" y="1785926"/>
            <a:ext cx="4283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add</a:t>
            </a:r>
            <a:endParaRPr lang="ko-KR" altLang="en-US" sz="1100"/>
          </a:p>
        </p:txBody>
      </p:sp>
      <p:sp>
        <p:nvSpPr>
          <p:cNvPr id="18" name="직사각형 17"/>
          <p:cNvSpPr/>
          <p:nvPr/>
        </p:nvSpPr>
        <p:spPr>
          <a:xfrm>
            <a:off x="4429124" y="1785926"/>
            <a:ext cx="428628" cy="57150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100" b="1" dirty="0"/>
          </a:p>
        </p:txBody>
      </p:sp>
      <p:sp>
        <p:nvSpPr>
          <p:cNvPr id="19" name="직사각형 18"/>
          <p:cNvSpPr/>
          <p:nvPr/>
        </p:nvSpPr>
        <p:spPr>
          <a:xfrm>
            <a:off x="142844" y="1643050"/>
            <a:ext cx="1785950" cy="22532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100" b="1" dirty="0"/>
          </a:p>
        </p:txBody>
      </p:sp>
      <p:sp>
        <p:nvSpPr>
          <p:cNvPr id="20" name="직사각형 19"/>
          <p:cNvSpPr/>
          <p:nvPr/>
        </p:nvSpPr>
        <p:spPr>
          <a:xfrm>
            <a:off x="6643702" y="1643050"/>
            <a:ext cx="1785950" cy="22532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1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643702" y="1357298"/>
            <a:ext cx="1423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JMenuBar </a:t>
            </a:r>
            <a:r>
              <a:rPr lang="ko-KR" altLang="en-US" sz="1100"/>
              <a:t>컴포넌트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427309" y="2428868"/>
            <a:ext cx="12186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/>
              <a:t>JMenu</a:t>
            </a:r>
            <a:r>
              <a:rPr lang="en-US" altLang="ko-KR" sz="1100" dirty="0"/>
              <a:t> </a:t>
            </a:r>
            <a:r>
              <a:rPr lang="ko-KR" altLang="en-US" sz="1100" dirty="0"/>
              <a:t>컴포넌트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715140" y="1785926"/>
            <a:ext cx="428628" cy="57150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100" b="1" dirty="0"/>
          </a:p>
        </p:txBody>
      </p:sp>
      <p:sp>
        <p:nvSpPr>
          <p:cNvPr id="24" name="직사각형 23"/>
          <p:cNvSpPr/>
          <p:nvPr/>
        </p:nvSpPr>
        <p:spPr>
          <a:xfrm>
            <a:off x="6786578" y="1857364"/>
            <a:ext cx="500066" cy="14287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1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0" y="3071810"/>
            <a:ext cx="2132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(1) JMenuBar </a:t>
            </a:r>
            <a:r>
              <a:rPr lang="ko-KR" altLang="en-US" sz="1200"/>
              <a:t>컴포넌트 생성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214546" y="3071810"/>
            <a:ext cx="1745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(2) </a:t>
            </a:r>
            <a:r>
              <a:rPr lang="en-US" altLang="ko-KR" sz="1200" dirty="0" err="1"/>
              <a:t>JMenu</a:t>
            </a:r>
            <a:r>
              <a:rPr lang="en-US" altLang="ko-KR" sz="1200" dirty="0"/>
              <a:t> </a:t>
            </a:r>
            <a:r>
              <a:rPr lang="ko-KR" altLang="en-US" sz="1200" dirty="0"/>
              <a:t>컴포넌트를</a:t>
            </a:r>
            <a:endParaRPr lang="en-US" altLang="ko-KR" sz="1200" dirty="0"/>
          </a:p>
          <a:p>
            <a:r>
              <a:rPr lang="ko-KR" altLang="en-US" sz="1200" dirty="0"/>
              <a:t>생성하여 </a:t>
            </a:r>
            <a:r>
              <a:rPr lang="en-US" altLang="ko-KR" sz="1200" dirty="0" err="1"/>
              <a:t>JMenuBar</a:t>
            </a:r>
            <a:r>
              <a:rPr lang="ko-KR" altLang="en-US" sz="1200" dirty="0"/>
              <a:t>에 </a:t>
            </a:r>
            <a:endParaRPr lang="en-US" altLang="ko-KR" sz="1200" dirty="0"/>
          </a:p>
          <a:p>
            <a:r>
              <a:rPr lang="ko-KR" altLang="en-US" sz="1200" dirty="0"/>
              <a:t>붙인다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4500562" y="3071810"/>
            <a:ext cx="2009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(3) </a:t>
            </a:r>
            <a:r>
              <a:rPr lang="en-US" altLang="ko-KR" sz="1200" dirty="0" err="1"/>
              <a:t>JMenuItem</a:t>
            </a:r>
            <a:r>
              <a:rPr lang="en-US" altLang="ko-KR" sz="1200" dirty="0"/>
              <a:t> </a:t>
            </a:r>
            <a:r>
              <a:rPr lang="ko-KR" altLang="en-US" sz="1200" dirty="0"/>
              <a:t>컴포넌트를</a:t>
            </a:r>
            <a:endParaRPr lang="en-US" altLang="ko-KR" sz="1200" dirty="0"/>
          </a:p>
          <a:p>
            <a:r>
              <a:rPr lang="ko-KR" altLang="en-US" sz="1200" dirty="0"/>
              <a:t>생성하여 </a:t>
            </a:r>
            <a:r>
              <a:rPr lang="en-US" altLang="ko-KR" sz="1200" dirty="0" err="1"/>
              <a:t>JMenu</a:t>
            </a:r>
            <a:r>
              <a:rPr lang="ko-KR" altLang="en-US" sz="1200" dirty="0"/>
              <a:t>에 </a:t>
            </a:r>
            <a:endParaRPr lang="en-US" altLang="ko-KR" sz="1200" dirty="0"/>
          </a:p>
          <a:p>
            <a:r>
              <a:rPr lang="ko-KR" altLang="en-US" sz="1200" dirty="0"/>
              <a:t>붙인다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28" name="직사각형 27"/>
          <p:cNvSpPr/>
          <p:nvPr/>
        </p:nvSpPr>
        <p:spPr>
          <a:xfrm>
            <a:off x="6786578" y="2071678"/>
            <a:ext cx="500066" cy="14287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100" b="1" dirty="0"/>
          </a:p>
        </p:txBody>
      </p:sp>
      <p:sp>
        <p:nvSpPr>
          <p:cNvPr id="29" name="직사각형 28"/>
          <p:cNvSpPr/>
          <p:nvPr/>
        </p:nvSpPr>
        <p:spPr>
          <a:xfrm>
            <a:off x="6786578" y="2285992"/>
            <a:ext cx="500066" cy="14287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1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6715140" y="3071810"/>
            <a:ext cx="1920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(3’) </a:t>
            </a:r>
            <a:r>
              <a:rPr lang="ko-KR" altLang="en-US" sz="1200" dirty="0"/>
              <a:t>여러 개의  메뉴와</a:t>
            </a:r>
            <a:endParaRPr lang="en-US" altLang="ko-KR" sz="1200" dirty="0"/>
          </a:p>
          <a:p>
            <a:r>
              <a:rPr lang="en-US" altLang="ko-KR" sz="1200" dirty="0"/>
              <a:t> </a:t>
            </a:r>
            <a:r>
              <a:rPr lang="ko-KR" altLang="en-US" sz="1200" dirty="0"/>
              <a:t>메뉴 아이템을 생성한다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7538873" y="2428868"/>
            <a:ext cx="12186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/>
              <a:t>JMenu</a:t>
            </a:r>
            <a:r>
              <a:rPr lang="en-US" altLang="ko-KR" sz="1100" dirty="0"/>
              <a:t> </a:t>
            </a:r>
            <a:r>
              <a:rPr lang="ko-KR" altLang="en-US" sz="1100" dirty="0"/>
              <a:t>컴포넌트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7500958" y="1785926"/>
            <a:ext cx="428628" cy="57150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100" b="1" dirty="0"/>
          </a:p>
        </p:txBody>
      </p:sp>
      <p:sp>
        <p:nvSpPr>
          <p:cNvPr id="33" name="직사각형 32"/>
          <p:cNvSpPr/>
          <p:nvPr/>
        </p:nvSpPr>
        <p:spPr>
          <a:xfrm>
            <a:off x="7572396" y="1857364"/>
            <a:ext cx="500066" cy="14287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100" b="1" dirty="0"/>
          </a:p>
        </p:txBody>
      </p:sp>
      <p:sp>
        <p:nvSpPr>
          <p:cNvPr id="34" name="직사각형 33"/>
          <p:cNvSpPr/>
          <p:nvPr/>
        </p:nvSpPr>
        <p:spPr>
          <a:xfrm>
            <a:off x="7572396" y="2071678"/>
            <a:ext cx="500066" cy="14287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100" b="1" dirty="0"/>
          </a:p>
        </p:txBody>
      </p:sp>
      <p:sp>
        <p:nvSpPr>
          <p:cNvPr id="35" name="직사각형 34"/>
          <p:cNvSpPr/>
          <p:nvPr/>
        </p:nvSpPr>
        <p:spPr>
          <a:xfrm>
            <a:off x="142844" y="4071942"/>
            <a:ext cx="2571768" cy="18573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36" name="직사각형 35"/>
          <p:cNvSpPr/>
          <p:nvPr/>
        </p:nvSpPr>
        <p:spPr>
          <a:xfrm>
            <a:off x="142843" y="4286256"/>
            <a:ext cx="2571769" cy="22532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b="1" dirty="0"/>
          </a:p>
        </p:txBody>
      </p:sp>
      <p:sp>
        <p:nvSpPr>
          <p:cNvPr id="37" name="직사각형 36"/>
          <p:cNvSpPr/>
          <p:nvPr/>
        </p:nvSpPr>
        <p:spPr>
          <a:xfrm>
            <a:off x="214282" y="4429132"/>
            <a:ext cx="428628" cy="57150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b="1" dirty="0"/>
          </a:p>
        </p:txBody>
      </p:sp>
      <p:sp>
        <p:nvSpPr>
          <p:cNvPr id="38" name="직사각형 37"/>
          <p:cNvSpPr/>
          <p:nvPr/>
        </p:nvSpPr>
        <p:spPr>
          <a:xfrm>
            <a:off x="285720" y="4500570"/>
            <a:ext cx="500066" cy="14287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b="1" dirty="0"/>
          </a:p>
        </p:txBody>
      </p:sp>
      <p:sp>
        <p:nvSpPr>
          <p:cNvPr id="39" name="직사각형 38"/>
          <p:cNvSpPr/>
          <p:nvPr/>
        </p:nvSpPr>
        <p:spPr>
          <a:xfrm>
            <a:off x="285720" y="4714884"/>
            <a:ext cx="500066" cy="14287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b="1" dirty="0"/>
          </a:p>
        </p:txBody>
      </p:sp>
      <p:sp>
        <p:nvSpPr>
          <p:cNvPr id="40" name="직사각형 39"/>
          <p:cNvSpPr/>
          <p:nvPr/>
        </p:nvSpPr>
        <p:spPr>
          <a:xfrm>
            <a:off x="285720" y="4929198"/>
            <a:ext cx="500066" cy="14287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142844" y="5929330"/>
            <a:ext cx="1978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(4) </a:t>
            </a:r>
            <a:r>
              <a:rPr lang="en-US" altLang="ko-KR" sz="1200" dirty="0" err="1"/>
              <a:t>JMenuBar</a:t>
            </a:r>
            <a:r>
              <a:rPr lang="en-US" altLang="ko-KR" sz="1200" dirty="0"/>
              <a:t> </a:t>
            </a:r>
            <a:r>
              <a:rPr lang="ko-KR" altLang="en-US" sz="1200" dirty="0"/>
              <a:t>컴포넌트를 </a:t>
            </a:r>
            <a:endParaRPr lang="en-US" altLang="ko-KR" sz="1200" dirty="0"/>
          </a:p>
          <a:p>
            <a:r>
              <a:rPr lang="en-US" altLang="ko-KR" sz="1200" dirty="0" err="1"/>
              <a:t>JFrame</a:t>
            </a:r>
            <a:r>
              <a:rPr lang="ko-KR" altLang="en-US" sz="1200" dirty="0"/>
              <a:t>에 붙인다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2" name="직사각형 41"/>
          <p:cNvSpPr/>
          <p:nvPr/>
        </p:nvSpPr>
        <p:spPr>
          <a:xfrm>
            <a:off x="1000100" y="4429132"/>
            <a:ext cx="428628" cy="57150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b="1" dirty="0"/>
          </a:p>
        </p:txBody>
      </p:sp>
      <p:sp>
        <p:nvSpPr>
          <p:cNvPr id="43" name="직사각형 42"/>
          <p:cNvSpPr/>
          <p:nvPr/>
        </p:nvSpPr>
        <p:spPr>
          <a:xfrm>
            <a:off x="1071538" y="4500570"/>
            <a:ext cx="500066" cy="14287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b="1" dirty="0"/>
          </a:p>
        </p:txBody>
      </p:sp>
      <p:sp>
        <p:nvSpPr>
          <p:cNvPr id="44" name="직사각형 43"/>
          <p:cNvSpPr/>
          <p:nvPr/>
        </p:nvSpPr>
        <p:spPr>
          <a:xfrm>
            <a:off x="1071538" y="4714884"/>
            <a:ext cx="500066" cy="14287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b="1" dirty="0"/>
          </a:p>
        </p:txBody>
      </p:sp>
      <p:cxnSp>
        <p:nvCxnSpPr>
          <p:cNvPr id="45" name="직선 연결선 44"/>
          <p:cNvCxnSpPr/>
          <p:nvPr/>
        </p:nvCxnSpPr>
        <p:spPr>
          <a:xfrm>
            <a:off x="142844" y="4286256"/>
            <a:ext cx="2571768" cy="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142976" y="4071942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타이틀바</a:t>
            </a:r>
          </a:p>
        </p:txBody>
      </p:sp>
      <p:grpSp>
        <p:nvGrpSpPr>
          <p:cNvPr id="60" name="그룹 59"/>
          <p:cNvGrpSpPr/>
          <p:nvPr/>
        </p:nvGrpSpPr>
        <p:grpSpPr>
          <a:xfrm>
            <a:off x="5280970" y="3929066"/>
            <a:ext cx="3651819" cy="2308344"/>
            <a:chOff x="380450" y="4000504"/>
            <a:chExt cx="3651819" cy="2308344"/>
          </a:xfrm>
        </p:grpSpPr>
        <p:sp>
          <p:nvSpPr>
            <p:cNvPr id="48" name="TextBox 47"/>
            <p:cNvSpPr txBox="1"/>
            <p:nvPr/>
          </p:nvSpPr>
          <p:spPr>
            <a:xfrm>
              <a:off x="928662" y="4000504"/>
              <a:ext cx="3103607" cy="230832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JMenuBar</a:t>
              </a:r>
              <a:r>
                <a:rPr lang="en-US" altLang="ko-KR" sz="1200" dirty="0"/>
                <a:t> </a:t>
              </a:r>
              <a:r>
                <a:rPr lang="en-US" altLang="ko-KR" sz="1200" dirty="0" err="1"/>
                <a:t>mb</a:t>
              </a:r>
              <a:r>
                <a:rPr lang="en-US" altLang="ko-KR" sz="1200" dirty="0"/>
                <a:t> = </a:t>
              </a:r>
              <a:r>
                <a:rPr lang="en-US" altLang="ko-KR" sz="1200" b="1" dirty="0"/>
                <a:t>new </a:t>
              </a:r>
              <a:r>
                <a:rPr lang="en-US" altLang="ko-KR" sz="1200" b="1" dirty="0" err="1"/>
                <a:t>JMenuBar</a:t>
              </a:r>
              <a:r>
                <a:rPr lang="en-US" altLang="ko-KR" sz="1200" b="1" dirty="0"/>
                <a:t>();</a:t>
              </a:r>
            </a:p>
            <a:p>
              <a:endParaRPr lang="fr-FR" altLang="ko-KR" sz="1200" dirty="0"/>
            </a:p>
            <a:p>
              <a:r>
                <a:rPr lang="fr-FR" altLang="ko-KR" sz="1200" dirty="0"/>
                <a:t>JMenu sMenu = </a:t>
              </a:r>
              <a:r>
                <a:rPr lang="fr-FR" altLang="ko-KR" sz="1200" b="1" dirty="0"/>
                <a:t>new JMenu("Screen");</a:t>
              </a:r>
            </a:p>
            <a:p>
              <a:r>
                <a:rPr lang="en-US" altLang="ko-KR" sz="1200" dirty="0" err="1"/>
                <a:t>mb.add</a:t>
              </a:r>
              <a:r>
                <a:rPr lang="en-US" altLang="ko-KR" sz="1200" dirty="0"/>
                <a:t>(</a:t>
              </a:r>
              <a:r>
                <a:rPr lang="en-US" altLang="ko-KR" sz="1200" dirty="0" err="1"/>
                <a:t>sMenu</a:t>
              </a:r>
              <a:r>
                <a:rPr lang="en-US" altLang="ko-KR" sz="1200" dirty="0"/>
                <a:t>);</a:t>
              </a:r>
            </a:p>
            <a:p>
              <a:endParaRPr lang="ko-KR" altLang="en-US" sz="1200" dirty="0"/>
            </a:p>
            <a:p>
              <a:r>
                <a:rPr lang="en-US" altLang="ko-KR" sz="1200" dirty="0" err="1"/>
                <a:t>sMenu.add</a:t>
              </a:r>
              <a:r>
                <a:rPr lang="en-US" altLang="ko-KR" sz="1200" dirty="0"/>
                <a:t>(</a:t>
              </a:r>
              <a:r>
                <a:rPr lang="en-US" altLang="ko-KR" sz="1200" b="1" dirty="0"/>
                <a:t>new </a:t>
              </a:r>
              <a:r>
                <a:rPr lang="en-US" altLang="ko-KR" sz="1200" b="1" dirty="0" err="1"/>
                <a:t>JMenuItem</a:t>
              </a:r>
              <a:r>
                <a:rPr lang="en-US" altLang="ko-KR" sz="1200" b="1" dirty="0"/>
                <a:t>("Load"));</a:t>
              </a:r>
            </a:p>
            <a:p>
              <a:r>
                <a:rPr lang="en-US" altLang="ko-KR" sz="1200" dirty="0" err="1"/>
                <a:t>sMenu.add</a:t>
              </a:r>
              <a:r>
                <a:rPr lang="en-US" altLang="ko-KR" sz="1200" dirty="0"/>
                <a:t>(</a:t>
              </a:r>
              <a:r>
                <a:rPr lang="en-US" altLang="ko-KR" sz="1200" b="1" dirty="0"/>
                <a:t>new </a:t>
              </a:r>
              <a:r>
                <a:rPr lang="en-US" altLang="ko-KR" sz="1200" b="1" dirty="0" err="1"/>
                <a:t>JMenuItem</a:t>
              </a:r>
              <a:r>
                <a:rPr lang="en-US" altLang="ko-KR" sz="1200" b="1" dirty="0"/>
                <a:t>("Hide"));</a:t>
              </a:r>
            </a:p>
            <a:p>
              <a:r>
                <a:rPr lang="en-US" altLang="ko-KR" sz="1200" dirty="0" err="1"/>
                <a:t>sMenu.add</a:t>
              </a:r>
              <a:r>
                <a:rPr lang="en-US" altLang="ko-KR" sz="1200" dirty="0"/>
                <a:t>(</a:t>
              </a:r>
              <a:r>
                <a:rPr lang="en-US" altLang="ko-KR" sz="1200" b="1" dirty="0"/>
                <a:t>new </a:t>
              </a:r>
              <a:r>
                <a:rPr lang="en-US" altLang="ko-KR" sz="1200" b="1" dirty="0" err="1"/>
                <a:t>JMenuItem</a:t>
              </a:r>
              <a:r>
                <a:rPr lang="en-US" altLang="ko-KR" sz="1200" b="1" dirty="0"/>
                <a:t>("</a:t>
              </a:r>
              <a:r>
                <a:rPr lang="en-US" altLang="ko-KR" sz="1200" b="1" dirty="0" err="1"/>
                <a:t>ReShow</a:t>
              </a:r>
              <a:r>
                <a:rPr lang="en-US" altLang="ko-KR" sz="1200" b="1" dirty="0"/>
                <a:t>"));</a:t>
              </a:r>
            </a:p>
            <a:p>
              <a:r>
                <a:rPr lang="en-US" altLang="ko-KR" sz="1200" dirty="0" err="1"/>
                <a:t>sMenu.</a:t>
              </a:r>
              <a:r>
                <a:rPr lang="en-US" altLang="ko-KR" sz="1200" b="1" dirty="0" err="1"/>
                <a:t>addSeparator</a:t>
              </a:r>
              <a:r>
                <a:rPr lang="en-US" altLang="ko-KR" sz="1200" b="1" dirty="0"/>
                <a:t>();</a:t>
              </a:r>
            </a:p>
            <a:p>
              <a:r>
                <a:rPr lang="en-US" altLang="ko-KR" sz="1200" dirty="0" err="1"/>
                <a:t>sMenu.add</a:t>
              </a:r>
              <a:r>
                <a:rPr lang="en-US" altLang="ko-KR" sz="1200" dirty="0"/>
                <a:t>(</a:t>
              </a:r>
              <a:r>
                <a:rPr lang="en-US" altLang="ko-KR" sz="1200" b="1" dirty="0"/>
                <a:t>new </a:t>
              </a:r>
              <a:r>
                <a:rPr lang="en-US" altLang="ko-KR" sz="1200" b="1" dirty="0" err="1"/>
                <a:t>JMenuItem</a:t>
              </a:r>
              <a:r>
                <a:rPr lang="en-US" altLang="ko-KR" sz="1200" b="1" dirty="0"/>
                <a:t>("</a:t>
              </a:r>
              <a:r>
                <a:rPr lang="en-US" altLang="ko-KR" sz="1200" b="1" dirty="0" err="1"/>
                <a:t>SaveAs</a:t>
              </a:r>
              <a:r>
                <a:rPr lang="en-US" altLang="ko-KR" sz="1200" b="1" dirty="0"/>
                <a:t>"));</a:t>
              </a:r>
            </a:p>
            <a:p>
              <a:endParaRPr lang="ko-KR" altLang="en-US" sz="1200" dirty="0"/>
            </a:p>
            <a:p>
              <a:r>
                <a:rPr lang="en-US" altLang="ko-KR" sz="1200" b="1" dirty="0" err="1"/>
                <a:t>frame.setJMenuBar</a:t>
              </a:r>
              <a:r>
                <a:rPr lang="en-US" altLang="ko-KR" sz="1200" b="1" dirty="0"/>
                <a:t>(</a:t>
              </a:r>
              <a:r>
                <a:rPr lang="en-US" altLang="ko-KR" sz="1200" b="1" dirty="0" err="1"/>
                <a:t>mb</a:t>
              </a:r>
              <a:r>
                <a:rPr lang="en-US" altLang="ko-KR" sz="1200" b="1" dirty="0"/>
                <a:t>);</a:t>
              </a:r>
              <a:endParaRPr lang="ko-KR" altLang="en-US" sz="12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85860" y="4000504"/>
              <a:ext cx="3626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/>
                <a:t>(1)</a:t>
              </a:r>
              <a:endParaRPr lang="ko-KR" altLang="en-US" sz="1200"/>
            </a:p>
          </p:txBody>
        </p:sp>
        <p:cxnSp>
          <p:nvCxnSpPr>
            <p:cNvPr id="51" name="직선 화살표 연결선 50"/>
            <p:cNvCxnSpPr>
              <a:stCxn id="49" idx="3"/>
            </p:cNvCxnSpPr>
            <p:nvPr/>
          </p:nvCxnSpPr>
          <p:spPr>
            <a:xfrm>
              <a:off x="748460" y="4139004"/>
              <a:ext cx="208904" cy="437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85860" y="4567631"/>
              <a:ext cx="3626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(2)</a:t>
              </a:r>
              <a:endParaRPr lang="ko-KR" altLang="en-US" sz="1200" dirty="0"/>
            </a:p>
          </p:txBody>
        </p:sp>
        <p:cxnSp>
          <p:nvCxnSpPr>
            <p:cNvPr id="53" name="직선 화살표 연결선 52"/>
            <p:cNvCxnSpPr>
              <a:stCxn id="52" idx="3"/>
            </p:cNvCxnSpPr>
            <p:nvPr/>
          </p:nvCxnSpPr>
          <p:spPr>
            <a:xfrm>
              <a:off x="748460" y="4706131"/>
              <a:ext cx="208904" cy="437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380450" y="5016166"/>
              <a:ext cx="3626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(3)</a:t>
              </a:r>
              <a:endParaRPr lang="ko-KR" altLang="en-US" sz="1200" dirty="0"/>
            </a:p>
          </p:txBody>
        </p:sp>
        <p:cxnSp>
          <p:nvCxnSpPr>
            <p:cNvPr id="55" name="직선 화살표 연결선 54"/>
            <p:cNvCxnSpPr>
              <a:stCxn id="54" idx="3"/>
              <a:endCxn id="48" idx="1"/>
            </p:cNvCxnSpPr>
            <p:nvPr/>
          </p:nvCxnSpPr>
          <p:spPr>
            <a:xfrm>
              <a:off x="743050" y="5154666"/>
              <a:ext cx="18561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380450" y="6031849"/>
              <a:ext cx="3626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(4)</a:t>
              </a:r>
              <a:endParaRPr lang="ko-KR" altLang="en-US" sz="1200" dirty="0"/>
            </a:p>
          </p:txBody>
        </p:sp>
        <p:cxnSp>
          <p:nvCxnSpPr>
            <p:cNvPr id="58" name="직선 화살표 연결선 57"/>
            <p:cNvCxnSpPr>
              <a:stCxn id="57" idx="3"/>
            </p:cNvCxnSpPr>
            <p:nvPr/>
          </p:nvCxnSpPr>
          <p:spPr>
            <a:xfrm flipV="1">
              <a:off x="743050" y="6170348"/>
              <a:ext cx="214314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321" y="4071257"/>
            <a:ext cx="2267544" cy="185807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4247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14-1 : </a:t>
            </a:r>
            <a:r>
              <a:rPr lang="ko-KR" altLang="en-US" dirty="0"/>
              <a:t>메뉴 만들기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644008" y="764704"/>
            <a:ext cx="4319910" cy="58169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MenuEx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 err="1"/>
              <a:t>MenuEx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("Menu </a:t>
            </a:r>
            <a:r>
              <a:rPr lang="ko-KR" altLang="en-US" sz="1200" dirty="0"/>
              <a:t>만들기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createMenu</a:t>
            </a:r>
            <a:r>
              <a:rPr lang="en-US" altLang="ko-KR" sz="1200" dirty="0"/>
              <a:t>(); // </a:t>
            </a:r>
            <a:r>
              <a:rPr lang="ko-KR" altLang="en-US" sz="1200" dirty="0"/>
              <a:t>메뉴 생성</a:t>
            </a:r>
            <a:r>
              <a:rPr lang="en-US" altLang="ko-KR" sz="1200" dirty="0"/>
              <a:t>, </a:t>
            </a:r>
            <a:r>
              <a:rPr lang="ko-KR" altLang="en-US" sz="1200" dirty="0"/>
              <a:t>프레임에 삽입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setSize</a:t>
            </a:r>
            <a:r>
              <a:rPr lang="en-US" altLang="ko-KR" sz="1200" dirty="0"/>
              <a:t>(250,200);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setVisible</a:t>
            </a:r>
            <a:r>
              <a:rPr lang="en-US" altLang="ko-KR" sz="1200" dirty="0"/>
              <a:t>(true);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private void </a:t>
            </a:r>
            <a:r>
              <a:rPr lang="en-US" altLang="ko-KR" sz="1200" dirty="0" err="1"/>
              <a:t>createMenu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JMenuBar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mb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JMenuBar</a:t>
            </a:r>
            <a:r>
              <a:rPr lang="en-US" altLang="ko-KR" sz="1200" b="1" dirty="0"/>
              <a:t>();</a:t>
            </a:r>
            <a:endParaRPr lang="ko-KR" altLang="en-US" sz="1200" b="1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JMenu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screenMenu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JMenu</a:t>
            </a:r>
            <a:r>
              <a:rPr lang="en-US" altLang="ko-KR" sz="1200" b="1" dirty="0"/>
              <a:t>("Screen");</a:t>
            </a:r>
            <a:endParaRPr lang="ko-KR" altLang="en-US" sz="1200" b="1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screenMenu.add</a:t>
            </a:r>
            <a:r>
              <a:rPr lang="en-US" altLang="ko-KR" sz="1200" b="1" dirty="0"/>
              <a:t>(new </a:t>
            </a:r>
            <a:r>
              <a:rPr lang="en-US" altLang="ko-KR" sz="1200" b="1" dirty="0" err="1"/>
              <a:t>JMenuItem</a:t>
            </a:r>
            <a:r>
              <a:rPr lang="en-US" altLang="ko-KR" sz="1200" b="1" dirty="0"/>
              <a:t>("Load"));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screenMenu.add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JMenuItem</a:t>
            </a:r>
            <a:r>
              <a:rPr lang="en-US" altLang="ko-KR" sz="1200" dirty="0"/>
              <a:t>("Hide"));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screenMenu.add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JMenuItem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ReShow</a:t>
            </a:r>
            <a:r>
              <a:rPr lang="en-US" altLang="ko-KR" sz="1200" dirty="0"/>
              <a:t>"));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screenMenu.addSeparator</a:t>
            </a:r>
            <a:r>
              <a:rPr lang="en-US" altLang="ko-KR" sz="1200" b="1" dirty="0"/>
              <a:t>();</a:t>
            </a:r>
            <a:r>
              <a:rPr lang="en-US" altLang="ko-KR" sz="1200" dirty="0"/>
              <a:t> // </a:t>
            </a:r>
            <a:r>
              <a:rPr lang="ko-KR" altLang="en-US" sz="1200" dirty="0"/>
              <a:t>분리선 삽입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screenMenu.add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JMenuItem</a:t>
            </a:r>
            <a:r>
              <a:rPr lang="en-US" altLang="ko-KR" sz="1200" dirty="0"/>
              <a:t>("Exit"));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mb.add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screenMenu</a:t>
            </a:r>
            <a:r>
              <a:rPr lang="en-US" altLang="ko-KR" sz="1200" b="1" dirty="0"/>
              <a:t>);</a:t>
            </a:r>
            <a:endParaRPr lang="ko-KR" altLang="en-US" sz="1200" b="1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mb.add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JMenu</a:t>
            </a:r>
            <a:r>
              <a:rPr lang="en-US" altLang="ko-KR" sz="1200" dirty="0"/>
              <a:t>("Edit"));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mb.add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JMenu</a:t>
            </a:r>
            <a:r>
              <a:rPr lang="en-US" altLang="ko-KR" sz="1200" dirty="0"/>
              <a:t>("Source"));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mb.add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JMenu</a:t>
            </a:r>
            <a:r>
              <a:rPr lang="en-US" altLang="ko-KR" sz="1200" dirty="0"/>
              <a:t>("Project"));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mb.add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JMenu</a:t>
            </a:r>
            <a:r>
              <a:rPr lang="en-US" altLang="ko-KR" sz="1200" dirty="0"/>
              <a:t>("Run"));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setJMenuBar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mb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new </a:t>
            </a:r>
            <a:r>
              <a:rPr lang="en-US" altLang="ko-KR" sz="1200" dirty="0" err="1"/>
              <a:t>MenuEx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491635"/>
            <a:ext cx="2267544" cy="185807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524675" y="1340386"/>
            <a:ext cx="404732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그림과 같이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Screen, Edit, Source, Project, Run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5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 메뉴를 가지며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Screen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메뉴에만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개의 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메뉴아이템과 하나의 분리선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(separator)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가지도록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36020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8458200" cy="1927225"/>
          </a:xfrm>
        </p:spPr>
        <p:txBody>
          <a:bodyPr/>
          <a:lstStyle/>
          <a:p>
            <a:r>
              <a:rPr lang="en-US" altLang="ko-KR" sz="72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JAVA:</a:t>
            </a:r>
            <a:br>
              <a:rPr lang="en-US" altLang="ko-KR" sz="36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</a:br>
            <a:r>
              <a:rPr lang="en-US" altLang="ko-KR" sz="36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Sound</a:t>
            </a:r>
            <a:endParaRPr lang="ko-KR" altLang="en-US" sz="3200" b="1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6669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메뉴아이템에 </a:t>
            </a:r>
            <a:r>
              <a:rPr lang="en-US" altLang="ko-KR" dirty="0"/>
              <a:t>Action </a:t>
            </a:r>
            <a:r>
              <a:rPr lang="ko-KR" altLang="en-US" dirty="0"/>
              <a:t>이벤트 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ActionListener</a:t>
            </a:r>
            <a:r>
              <a:rPr lang="ko-KR" altLang="en-US" dirty="0"/>
              <a:t> 이용</a:t>
            </a:r>
            <a:endParaRPr lang="en-US" altLang="ko-KR" dirty="0"/>
          </a:p>
          <a:p>
            <a:pPr lvl="1"/>
            <a:r>
              <a:rPr lang="ko-KR" altLang="en-US" dirty="0"/>
              <a:t>각 </a:t>
            </a:r>
            <a:r>
              <a:rPr lang="en-US" altLang="ko-KR" dirty="0" err="1"/>
              <a:t>JMenuItem</a:t>
            </a:r>
            <a:r>
              <a:rPr lang="en-US" altLang="ko-KR" dirty="0"/>
              <a:t> </a:t>
            </a:r>
            <a:r>
              <a:rPr lang="ko-KR" altLang="en-US" dirty="0"/>
              <a:t>컴포넌트에 </a:t>
            </a:r>
            <a:r>
              <a:rPr lang="en-US" altLang="ko-KR" dirty="0"/>
              <a:t>Action </a:t>
            </a:r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r>
              <a:rPr lang="ko-KR" altLang="en-US" dirty="0"/>
              <a:t> 설정</a:t>
            </a:r>
            <a:endParaRPr lang="en-US" altLang="ko-KR" dirty="0"/>
          </a:p>
          <a:p>
            <a:pPr lvl="2"/>
            <a:r>
              <a:rPr lang="ko-KR" altLang="en-US" dirty="0"/>
              <a:t>메뉴 아이템이 선택되었을 때 </a:t>
            </a:r>
            <a:r>
              <a:rPr lang="en-US" altLang="ko-KR" dirty="0"/>
              <a:t>Action </a:t>
            </a:r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r>
              <a:rPr lang="ko-KR" altLang="en-US" dirty="0"/>
              <a:t> 호출</a:t>
            </a:r>
            <a:endParaRPr lang="en-US" altLang="ko-KR" dirty="0"/>
          </a:p>
          <a:p>
            <a:r>
              <a:rPr lang="ko-KR" altLang="en-US" dirty="0"/>
              <a:t>메뉴 아이템에 </a:t>
            </a:r>
            <a:r>
              <a:rPr lang="en-US" altLang="ko-KR" dirty="0" err="1"/>
              <a:t>ActionListener</a:t>
            </a:r>
            <a:r>
              <a:rPr lang="ko-KR" altLang="en-US" dirty="0"/>
              <a:t>를 다는 예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57224" y="3143248"/>
            <a:ext cx="7531200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/>
              <a:t>JMenuItem</a:t>
            </a:r>
            <a:r>
              <a:rPr lang="en-US" altLang="ko-KR" sz="1400" dirty="0"/>
              <a:t> item = new </a:t>
            </a:r>
            <a:r>
              <a:rPr lang="en-US" altLang="ko-KR" sz="1400" dirty="0" err="1"/>
              <a:t>JMenuItem</a:t>
            </a:r>
            <a:r>
              <a:rPr lang="en-US" altLang="ko-KR" sz="1400" dirty="0"/>
              <a:t>("Load");</a:t>
            </a:r>
          </a:p>
          <a:p>
            <a:pPr defTabSz="180000"/>
            <a:r>
              <a:rPr lang="en-US" altLang="ko-KR" sz="1400" b="1" dirty="0" err="1"/>
              <a:t>item.addActionListener</a:t>
            </a:r>
            <a:r>
              <a:rPr lang="en-US" altLang="ko-KR" sz="1400" b="1" dirty="0"/>
              <a:t>(new </a:t>
            </a:r>
            <a:r>
              <a:rPr lang="en-US" altLang="ko-KR" sz="1400" b="1" dirty="0" err="1"/>
              <a:t>MenuActionListener</a:t>
            </a:r>
            <a:r>
              <a:rPr lang="en-US" altLang="ko-KR" sz="1400" b="1" dirty="0"/>
              <a:t>()); </a:t>
            </a:r>
            <a:r>
              <a:rPr lang="en-US" altLang="ko-KR" sz="1400" dirty="0"/>
              <a:t>// </a:t>
            </a:r>
            <a:r>
              <a:rPr lang="ko-KR" altLang="en-US" sz="1400" dirty="0"/>
              <a:t>메뉴아이템에 </a:t>
            </a:r>
            <a:r>
              <a:rPr lang="en-US" altLang="ko-KR" sz="1400" dirty="0"/>
              <a:t>Action </a:t>
            </a:r>
            <a:r>
              <a:rPr lang="ko-KR" altLang="en-US" sz="1400" dirty="0" err="1"/>
              <a:t>리스너</a:t>
            </a:r>
            <a:r>
              <a:rPr lang="ko-KR" altLang="en-US" sz="1400" dirty="0"/>
              <a:t> 등록</a:t>
            </a:r>
          </a:p>
          <a:p>
            <a:pPr defTabSz="180000"/>
            <a:r>
              <a:rPr lang="en-US" altLang="ko-KR" sz="1400" dirty="0" err="1"/>
              <a:t>screenMenu.add</a:t>
            </a:r>
            <a:r>
              <a:rPr lang="en-US" altLang="ko-KR" sz="1400" dirty="0"/>
              <a:t>(item);</a:t>
            </a:r>
          </a:p>
          <a:p>
            <a:pPr defTabSz="180000"/>
            <a:r>
              <a:rPr lang="en-US" altLang="ko-KR" sz="1400" dirty="0"/>
              <a:t>...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b="1" dirty="0"/>
              <a:t>class </a:t>
            </a:r>
            <a:r>
              <a:rPr lang="en-US" altLang="ko-KR" sz="1400" b="1" dirty="0" err="1"/>
              <a:t>MenuActionListener</a:t>
            </a:r>
            <a:r>
              <a:rPr lang="en-US" altLang="ko-KR" sz="1400" b="1" dirty="0"/>
              <a:t> implements </a:t>
            </a:r>
            <a:r>
              <a:rPr lang="en-US" altLang="ko-KR" sz="1400" b="1" dirty="0" err="1"/>
              <a:t>ActionListener</a:t>
            </a:r>
            <a:r>
              <a:rPr lang="en-US" altLang="ko-KR" sz="1400" b="1" dirty="0"/>
              <a:t>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actionPerformed</a:t>
            </a:r>
            <a:r>
              <a:rPr lang="en-US" altLang="ko-KR" sz="1400" dirty="0"/>
              <a:t>(</a:t>
            </a:r>
            <a:r>
              <a:rPr lang="en-US" altLang="ko-KR" sz="1400" dirty="0" err="1"/>
              <a:t>ActionEvent</a:t>
            </a:r>
            <a:r>
              <a:rPr lang="en-US" altLang="ko-KR" sz="1400" dirty="0"/>
              <a:t> e) {</a:t>
            </a:r>
          </a:p>
          <a:p>
            <a:pPr defTabSz="180000"/>
            <a:r>
              <a:rPr lang="en-US" altLang="ko-KR" sz="1400" dirty="0"/>
              <a:t>		// </a:t>
            </a:r>
            <a:r>
              <a:rPr lang="ko-KR" altLang="en-US" sz="1400" dirty="0"/>
              <a:t>사용자가 </a:t>
            </a:r>
            <a:r>
              <a:rPr lang="en-US" altLang="ko-KR" sz="1400" dirty="0"/>
              <a:t>Load </a:t>
            </a:r>
            <a:r>
              <a:rPr lang="ko-KR" altLang="en-US" sz="1400" dirty="0"/>
              <a:t>메뉴아이템을 선택하는 경우 처리할 작업 구현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904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/>
              <a:t>예제 </a:t>
            </a:r>
            <a:r>
              <a:rPr lang="en-US" altLang="ko-KR" sz="2400" dirty="0"/>
              <a:t>14-2</a:t>
            </a:r>
            <a:r>
              <a:rPr lang="ko-KR" altLang="en-US" sz="2400" dirty="0"/>
              <a:t> </a:t>
            </a:r>
            <a:r>
              <a:rPr lang="en-US" altLang="ko-KR" sz="2400" dirty="0"/>
              <a:t>: </a:t>
            </a:r>
            <a:r>
              <a:rPr lang="ko-KR" altLang="en-US" sz="2400" dirty="0"/>
              <a:t>메뉴아이템 선택 시 </a:t>
            </a:r>
            <a:r>
              <a:rPr lang="en-US" altLang="ko-KR" sz="2400" dirty="0"/>
              <a:t>Action </a:t>
            </a:r>
            <a:r>
              <a:rPr lang="ko-KR" altLang="en-US" sz="2400" dirty="0" err="1"/>
              <a:t>리스너</a:t>
            </a:r>
            <a:r>
              <a:rPr lang="ko-KR" altLang="en-US" sz="2400" dirty="0"/>
              <a:t> 활용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23728" y="342084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초기상태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88024" y="3328512"/>
            <a:ext cx="2348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Load </a:t>
            </a:r>
            <a:r>
              <a:rPr lang="ko-KR" altLang="en-US" sz="1200" dirty="0"/>
              <a:t>메뉴아이템 선택하면</a:t>
            </a:r>
          </a:p>
          <a:p>
            <a:r>
              <a:rPr lang="ko-KR" altLang="en-US" sz="1200" dirty="0"/>
              <a:t>레이블을 이용하여 이미지 출력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21690" y="5759701"/>
            <a:ext cx="2004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Hide </a:t>
            </a:r>
            <a:r>
              <a:rPr lang="ko-KR" altLang="en-US" sz="1200" dirty="0"/>
              <a:t>메뉴아이템 선택으로</a:t>
            </a:r>
          </a:p>
          <a:p>
            <a:r>
              <a:rPr lang="ko-KR" altLang="en-US" sz="1200" dirty="0"/>
              <a:t>이미지를 보이지 않게 함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707904" y="5778814"/>
            <a:ext cx="2403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ReShow</a:t>
            </a:r>
            <a:r>
              <a:rPr lang="en-US" altLang="ko-KR" sz="1200" dirty="0"/>
              <a:t> </a:t>
            </a:r>
            <a:r>
              <a:rPr lang="ko-KR" altLang="en-US" sz="1200" dirty="0"/>
              <a:t>메뉴아이템 선택으로</a:t>
            </a:r>
          </a:p>
          <a:p>
            <a:r>
              <a:rPr lang="ko-KR" altLang="en-US" sz="1200" dirty="0"/>
              <a:t>숨겨진 이미지가 다시 보이게 함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49561" y="5770893"/>
            <a:ext cx="1922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Exit </a:t>
            </a:r>
            <a:r>
              <a:rPr lang="ko-KR" altLang="en-US" sz="1200" dirty="0"/>
              <a:t>메뉴아이템 선택하면</a:t>
            </a:r>
          </a:p>
          <a:p>
            <a:r>
              <a:rPr lang="ko-KR" altLang="en-US" sz="1200" dirty="0"/>
              <a:t>프로그램 종료</a:t>
            </a: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531049"/>
            <a:ext cx="2003889" cy="18127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993" y="3932827"/>
            <a:ext cx="2003889" cy="18127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531049"/>
            <a:ext cx="2003889" cy="18127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86" y="3937831"/>
            <a:ext cx="2003889" cy="18127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32" y="3932828"/>
            <a:ext cx="2003889" cy="181271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07839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/>
              <a:t>예제 </a:t>
            </a:r>
            <a:r>
              <a:rPr lang="en-US" altLang="ko-KR" sz="2400" dirty="0"/>
              <a:t>14-2</a:t>
            </a:r>
            <a:r>
              <a:rPr lang="ko-KR" altLang="en-US" sz="2400" dirty="0"/>
              <a:t> 정답 코드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51520" y="1354698"/>
            <a:ext cx="4645180" cy="51706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javax.swing</a:t>
            </a:r>
            <a:r>
              <a:rPr lang="en-US" altLang="ko-KR" sz="1100" dirty="0"/>
              <a:t>.*;</a:t>
            </a:r>
          </a:p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java.awt.event</a:t>
            </a:r>
            <a:r>
              <a:rPr lang="en-US" altLang="ko-KR" sz="1100" dirty="0"/>
              <a:t>.*;</a:t>
            </a:r>
          </a:p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java.awt</a:t>
            </a:r>
            <a:r>
              <a:rPr lang="en-US" altLang="ko-KR" sz="1100" dirty="0"/>
              <a:t>.*;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b="1" dirty="0"/>
              <a:t>public class </a:t>
            </a:r>
            <a:r>
              <a:rPr lang="en-US" altLang="ko-KR" sz="1100" b="1" dirty="0" err="1"/>
              <a:t>MenuActionEventEx</a:t>
            </a:r>
            <a:r>
              <a:rPr lang="en-US" altLang="ko-KR" sz="1100" b="1" dirty="0"/>
              <a:t> extends </a:t>
            </a:r>
            <a:r>
              <a:rPr lang="en-US" altLang="ko-KR" sz="1100" b="1" dirty="0" err="1"/>
              <a:t>JFrame</a:t>
            </a:r>
            <a:r>
              <a:rPr lang="en-US" altLang="ko-KR" sz="1100" dirty="0"/>
              <a:t> {</a:t>
            </a:r>
          </a:p>
          <a:p>
            <a:pPr defTabSz="180000"/>
            <a:r>
              <a:rPr lang="en-US" altLang="ko-KR" sz="1100" dirty="0"/>
              <a:t>	private </a:t>
            </a:r>
            <a:r>
              <a:rPr lang="en-US" altLang="ko-KR" sz="1100" dirty="0" err="1"/>
              <a:t>JLabel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imgLabel</a:t>
            </a:r>
            <a:r>
              <a:rPr lang="en-US" altLang="ko-KR" sz="1100" dirty="0"/>
              <a:t> = new </a:t>
            </a:r>
            <a:r>
              <a:rPr lang="en-US" altLang="ko-KR" sz="1100" dirty="0" err="1"/>
              <a:t>JLabel</a:t>
            </a:r>
            <a:r>
              <a:rPr lang="en-US" altLang="ko-KR" sz="1100" dirty="0"/>
              <a:t>(); </a:t>
            </a:r>
          </a:p>
          <a:p>
            <a:pPr defTabSz="180000"/>
            <a:r>
              <a:rPr lang="en-US" altLang="ko-KR" sz="1100" dirty="0"/>
              <a:t>	public </a:t>
            </a:r>
            <a:r>
              <a:rPr lang="en-US" altLang="ko-KR" sz="1100" dirty="0" err="1"/>
              <a:t>MenuActionEventEx</a:t>
            </a:r>
            <a:r>
              <a:rPr lang="en-US" altLang="ko-KR" sz="1100" dirty="0"/>
              <a:t>() {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setTitle</a:t>
            </a:r>
            <a:r>
              <a:rPr lang="en-US" altLang="ko-KR" sz="1100" dirty="0"/>
              <a:t>("Menu</a:t>
            </a:r>
            <a:r>
              <a:rPr lang="ko-KR" altLang="en-US" sz="1100" dirty="0"/>
              <a:t>에 </a:t>
            </a:r>
            <a:r>
              <a:rPr lang="en-US" altLang="ko-KR" sz="1100" dirty="0"/>
              <a:t>Action </a:t>
            </a:r>
            <a:r>
              <a:rPr lang="ko-KR" altLang="en-US" sz="1100" dirty="0" err="1"/>
              <a:t>리스너</a:t>
            </a:r>
            <a:r>
              <a:rPr lang="ko-KR" altLang="en-US" sz="1100" dirty="0"/>
              <a:t> 만들기 예제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createMenu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getContentPane</a:t>
            </a:r>
            <a:r>
              <a:rPr lang="en-US" altLang="ko-KR" sz="1100" dirty="0"/>
              <a:t>().add(</a:t>
            </a:r>
            <a:r>
              <a:rPr lang="en-US" altLang="ko-KR" sz="1100" dirty="0" err="1"/>
              <a:t>imgLabel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BorderLayout.CENTER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setSize</a:t>
            </a:r>
            <a:r>
              <a:rPr lang="en-US" altLang="ko-KR" sz="1100" dirty="0"/>
              <a:t>(250,220);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setVisible</a:t>
            </a:r>
            <a:r>
              <a:rPr lang="en-US" altLang="ko-KR" sz="1100" dirty="0"/>
              <a:t>(true);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	private void </a:t>
            </a:r>
            <a:r>
              <a:rPr lang="en-US" altLang="ko-KR" sz="1100" dirty="0" err="1"/>
              <a:t>createMenu</a:t>
            </a:r>
            <a:r>
              <a:rPr lang="en-US" altLang="ko-KR" sz="1100" dirty="0"/>
              <a:t>() {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JMenuBar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mb</a:t>
            </a:r>
            <a:r>
              <a:rPr lang="en-US" altLang="ko-KR" sz="1100" dirty="0"/>
              <a:t> = </a:t>
            </a:r>
            <a:r>
              <a:rPr lang="en-US" altLang="ko-KR" sz="1100" b="1" dirty="0"/>
              <a:t>new </a:t>
            </a:r>
            <a:r>
              <a:rPr lang="en-US" altLang="ko-KR" sz="1100" b="1" dirty="0" err="1"/>
              <a:t>JMenuBar</a:t>
            </a:r>
            <a:r>
              <a:rPr lang="en-US" altLang="ko-KR" sz="1100" b="1" dirty="0"/>
              <a:t>();</a:t>
            </a:r>
            <a:endParaRPr lang="ko-KR" altLang="en-US" sz="1100" b="1" dirty="0"/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JMenuItem</a:t>
            </a:r>
            <a:r>
              <a:rPr lang="en-US" altLang="ko-KR" sz="1100" dirty="0"/>
              <a:t> [] </a:t>
            </a:r>
            <a:r>
              <a:rPr lang="en-US" altLang="ko-KR" sz="1100" dirty="0" err="1"/>
              <a:t>menuItem</a:t>
            </a:r>
            <a:r>
              <a:rPr lang="en-US" altLang="ko-KR" sz="1100" dirty="0"/>
              <a:t> = </a:t>
            </a:r>
            <a:r>
              <a:rPr lang="en-US" altLang="ko-KR" sz="1100" b="1" dirty="0"/>
              <a:t>new </a:t>
            </a:r>
            <a:r>
              <a:rPr lang="en-US" altLang="ko-KR" sz="1100" b="1" dirty="0" err="1"/>
              <a:t>JMenuItem</a:t>
            </a:r>
            <a:r>
              <a:rPr lang="en-US" altLang="ko-KR" sz="1100" b="1" dirty="0"/>
              <a:t> [4];</a:t>
            </a:r>
          </a:p>
          <a:p>
            <a:pPr defTabSz="180000"/>
            <a:r>
              <a:rPr lang="en-US" altLang="ko-KR" sz="1100" dirty="0"/>
              <a:t>		String[] </a:t>
            </a:r>
            <a:r>
              <a:rPr lang="en-US" altLang="ko-KR" sz="1100" dirty="0" err="1"/>
              <a:t>itemTitle</a:t>
            </a:r>
            <a:r>
              <a:rPr lang="en-US" altLang="ko-KR" sz="1100" dirty="0"/>
              <a:t> = {"Load", "Hide", "</a:t>
            </a:r>
            <a:r>
              <a:rPr lang="en-US" altLang="ko-KR" sz="1100" dirty="0" err="1"/>
              <a:t>ReShow</a:t>
            </a:r>
            <a:r>
              <a:rPr lang="en-US" altLang="ko-KR" sz="1100" dirty="0"/>
              <a:t>", "Exit"};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JMenu</a:t>
            </a:r>
            <a:r>
              <a:rPr lang="en-US" altLang="ko-KR" sz="1100" dirty="0"/>
              <a:t> </a:t>
            </a:r>
            <a:r>
              <a:rPr lang="en-US" altLang="ko-KR" sz="1100" dirty="0" err="1"/>
              <a:t>screenMenu</a:t>
            </a:r>
            <a:r>
              <a:rPr lang="en-US" altLang="ko-KR" sz="1100" dirty="0"/>
              <a:t> = new </a:t>
            </a:r>
            <a:r>
              <a:rPr lang="en-US" altLang="ko-KR" sz="1100" dirty="0" err="1"/>
              <a:t>JMenu</a:t>
            </a:r>
            <a:r>
              <a:rPr lang="en-US" altLang="ko-KR" sz="1100" dirty="0"/>
              <a:t>("Screen");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	// 4</a:t>
            </a:r>
            <a:r>
              <a:rPr lang="ko-KR" altLang="en-US" sz="1100" dirty="0"/>
              <a:t>개의 메뉴아이템을 </a:t>
            </a:r>
            <a:r>
              <a:rPr lang="en-US" altLang="ko-KR" sz="1100" dirty="0"/>
              <a:t>Screen </a:t>
            </a:r>
            <a:r>
              <a:rPr lang="ko-KR" altLang="en-US" sz="1100" dirty="0"/>
              <a:t>메뉴에 삽입한다</a:t>
            </a:r>
            <a:r>
              <a:rPr lang="en-US" altLang="ko-KR" sz="1100" dirty="0"/>
              <a:t>.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b="1" dirty="0" err="1"/>
              <a:t>MenuActionListener</a:t>
            </a:r>
            <a:r>
              <a:rPr lang="en-US" altLang="ko-KR" sz="1100" b="1" dirty="0"/>
              <a:t> listener = new </a:t>
            </a:r>
            <a:r>
              <a:rPr lang="en-US" altLang="ko-KR" sz="1100" b="1" dirty="0" err="1"/>
              <a:t>MenuActionListener</a:t>
            </a:r>
            <a:r>
              <a:rPr lang="en-US" altLang="ko-KR" sz="1100" b="1" dirty="0"/>
              <a:t>();</a:t>
            </a:r>
            <a:endParaRPr lang="ko-KR" altLang="en-US" sz="1100" b="1" dirty="0"/>
          </a:p>
          <a:p>
            <a:pPr defTabSz="180000"/>
            <a:r>
              <a:rPr lang="en-US" altLang="ko-KR" sz="1100" dirty="0"/>
              <a:t>		for(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=0;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&lt;</a:t>
            </a:r>
            <a:r>
              <a:rPr lang="en-US" altLang="ko-KR" sz="1100" dirty="0" err="1"/>
              <a:t>menuItem.length</a:t>
            </a:r>
            <a:r>
              <a:rPr lang="en-US" altLang="ko-KR" sz="1100" dirty="0"/>
              <a:t>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++) {</a:t>
            </a:r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dirty="0" err="1"/>
              <a:t>menuItem</a:t>
            </a:r>
            <a:r>
              <a:rPr lang="en-US" altLang="ko-KR" sz="1100" dirty="0"/>
              <a:t>[</a:t>
            </a:r>
            <a:r>
              <a:rPr lang="en-US" altLang="ko-KR" sz="1100" dirty="0" err="1"/>
              <a:t>i</a:t>
            </a:r>
            <a:r>
              <a:rPr lang="en-US" altLang="ko-KR" sz="1100" dirty="0"/>
              <a:t>] = new </a:t>
            </a:r>
            <a:r>
              <a:rPr lang="en-US" altLang="ko-KR" sz="1100" dirty="0" err="1"/>
              <a:t>JMenuItem</a:t>
            </a:r>
            <a:r>
              <a:rPr lang="en-US" altLang="ko-KR" sz="1100" dirty="0"/>
              <a:t>(</a:t>
            </a:r>
            <a:r>
              <a:rPr lang="en-US" altLang="ko-KR" sz="1100" dirty="0" err="1"/>
              <a:t>itemTitle</a:t>
            </a:r>
            <a:r>
              <a:rPr lang="en-US" altLang="ko-KR" sz="1100" dirty="0"/>
              <a:t>[</a:t>
            </a:r>
            <a:r>
              <a:rPr lang="en-US" altLang="ko-KR" sz="1100" dirty="0" err="1"/>
              <a:t>i</a:t>
            </a:r>
            <a:r>
              <a:rPr lang="en-US" altLang="ko-KR" sz="1100" dirty="0"/>
              <a:t>]); 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b="1" dirty="0" err="1"/>
              <a:t>menuItem</a:t>
            </a:r>
            <a:r>
              <a:rPr lang="en-US" altLang="ko-KR" sz="1100" b="1" dirty="0"/>
              <a:t>[</a:t>
            </a:r>
            <a:r>
              <a:rPr lang="en-US" altLang="ko-KR" sz="1100" b="1" dirty="0" err="1"/>
              <a:t>i</a:t>
            </a:r>
            <a:r>
              <a:rPr lang="en-US" altLang="ko-KR" sz="1100" b="1" dirty="0"/>
              <a:t>].</a:t>
            </a:r>
            <a:r>
              <a:rPr lang="en-US" altLang="ko-KR" sz="1100" b="1" dirty="0" err="1"/>
              <a:t>addActionListener</a:t>
            </a:r>
            <a:r>
              <a:rPr lang="en-US" altLang="ko-KR" sz="1100" b="1" dirty="0"/>
              <a:t>(listener);</a:t>
            </a:r>
            <a:endParaRPr lang="ko-KR" altLang="en-US" sz="1100" b="1" dirty="0"/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dirty="0" err="1"/>
              <a:t>screenMenu.add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menuItem</a:t>
            </a:r>
            <a:r>
              <a:rPr lang="en-US" altLang="ko-KR" sz="1100" dirty="0"/>
              <a:t>[</a:t>
            </a:r>
            <a:r>
              <a:rPr lang="en-US" altLang="ko-KR" sz="1100" dirty="0" err="1"/>
              <a:t>i</a:t>
            </a:r>
            <a:r>
              <a:rPr lang="en-US" altLang="ko-KR" sz="1100" dirty="0"/>
              <a:t>]); 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		}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mb.add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screenMenu</a:t>
            </a:r>
            <a:r>
              <a:rPr lang="en-US" altLang="ko-KR" sz="1100" dirty="0"/>
              <a:t>);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setJMenuBar</a:t>
            </a:r>
            <a:r>
              <a:rPr lang="en-US" altLang="ko-KR" sz="1100" dirty="0"/>
              <a:t>(</a:t>
            </a:r>
            <a:r>
              <a:rPr lang="en-US" altLang="ko-KR" sz="1100" dirty="0" err="1"/>
              <a:t>mb</a:t>
            </a:r>
            <a:r>
              <a:rPr lang="en-US" altLang="ko-KR" sz="1100" dirty="0"/>
              <a:t>);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	}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534192" y="1499291"/>
            <a:ext cx="4430296" cy="44935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/>
              <a:t>class </a:t>
            </a:r>
            <a:r>
              <a:rPr lang="en-US" altLang="ko-KR" sz="1100" b="1" dirty="0" err="1"/>
              <a:t>MenuActionListener</a:t>
            </a:r>
            <a:r>
              <a:rPr lang="en-US" altLang="ko-KR" sz="1100" b="1" dirty="0"/>
              <a:t> implements </a:t>
            </a:r>
            <a:r>
              <a:rPr lang="en-US" altLang="ko-KR" sz="1100" b="1" dirty="0" err="1"/>
              <a:t>ActionListener</a:t>
            </a:r>
            <a:r>
              <a:rPr lang="en-US" altLang="ko-KR" sz="1100" b="1" dirty="0"/>
              <a:t>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/>
              <a:t>		public void </a:t>
            </a:r>
            <a:r>
              <a:rPr lang="en-US" altLang="ko-KR" sz="1100" dirty="0" err="1"/>
              <a:t>actionPerformed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ActionEvent</a:t>
            </a:r>
            <a:r>
              <a:rPr lang="en-US" altLang="ko-KR" sz="1100" dirty="0"/>
              <a:t> e) {</a:t>
            </a:r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b="1" dirty="0"/>
              <a:t>String </a:t>
            </a:r>
            <a:r>
              <a:rPr lang="en-US" altLang="ko-KR" sz="1100" b="1" dirty="0" err="1"/>
              <a:t>cmd</a:t>
            </a:r>
            <a:r>
              <a:rPr lang="en-US" altLang="ko-KR" sz="1100" b="1" dirty="0"/>
              <a:t> = </a:t>
            </a:r>
            <a:r>
              <a:rPr lang="en-US" altLang="ko-KR" sz="1100" b="1" dirty="0" err="1"/>
              <a:t>e.getActionCommand</a:t>
            </a:r>
            <a:r>
              <a:rPr lang="en-US" altLang="ko-KR" sz="1100" b="1" dirty="0"/>
              <a:t>();</a:t>
            </a:r>
            <a:endParaRPr lang="ko-KR" altLang="en-US" sz="1100" b="1" dirty="0"/>
          </a:p>
          <a:p>
            <a:pPr defTabSz="180000"/>
            <a:r>
              <a:rPr lang="en-US" altLang="ko-KR" sz="1100" dirty="0"/>
              <a:t>			switch(</a:t>
            </a:r>
            <a:r>
              <a:rPr lang="en-US" altLang="ko-KR" sz="1100" dirty="0" err="1"/>
              <a:t>cmd</a:t>
            </a:r>
            <a:r>
              <a:rPr lang="en-US" altLang="ko-KR" sz="1100" dirty="0"/>
              <a:t>) { // </a:t>
            </a:r>
            <a:r>
              <a:rPr lang="ko-KR" altLang="en-US" sz="1100" dirty="0"/>
              <a:t>메뉴 아이템의 종류 구분</a:t>
            </a:r>
          </a:p>
          <a:p>
            <a:pPr defTabSz="180000"/>
            <a:r>
              <a:rPr lang="en-US" altLang="ko-KR" sz="1100" dirty="0"/>
              <a:t>				case "Load" :</a:t>
            </a:r>
          </a:p>
          <a:p>
            <a:pPr defTabSz="180000"/>
            <a:r>
              <a:rPr lang="en-US" altLang="ko-KR" sz="1100" dirty="0"/>
              <a:t>					if(</a:t>
            </a:r>
            <a:r>
              <a:rPr lang="en-US" altLang="ko-KR" sz="1100" dirty="0" err="1"/>
              <a:t>imgLabel.getIcon</a:t>
            </a:r>
            <a:r>
              <a:rPr lang="en-US" altLang="ko-KR" sz="1100" dirty="0"/>
              <a:t>() != null)</a:t>
            </a:r>
          </a:p>
          <a:p>
            <a:pPr defTabSz="180000"/>
            <a:r>
              <a:rPr lang="en-US" altLang="ko-KR" sz="1100" dirty="0"/>
              <a:t>						return; // </a:t>
            </a:r>
            <a:r>
              <a:rPr lang="ko-KR" altLang="en-US" sz="1100" dirty="0"/>
              <a:t>이미 로딩되었으면 리턴</a:t>
            </a:r>
          </a:p>
          <a:p>
            <a:pPr defTabSz="180000"/>
            <a:r>
              <a:rPr lang="en-US" altLang="ko-KR" sz="1100" dirty="0"/>
              <a:t>					</a:t>
            </a:r>
            <a:r>
              <a:rPr lang="en-US" altLang="ko-KR" sz="1100" dirty="0" err="1"/>
              <a:t>imgLabel.setIcon</a:t>
            </a:r>
            <a:r>
              <a:rPr lang="en-US" altLang="ko-KR" sz="1100" dirty="0"/>
              <a:t>(new </a:t>
            </a:r>
            <a:r>
              <a:rPr lang="en-US" altLang="ko-KR" sz="1100" dirty="0" err="1"/>
              <a:t>ImageIcon</a:t>
            </a:r>
            <a:r>
              <a:rPr lang="en-US" altLang="ko-KR" sz="1100" dirty="0"/>
              <a:t>("images/img.jpg"));</a:t>
            </a:r>
          </a:p>
          <a:p>
            <a:pPr defTabSz="180000"/>
            <a:r>
              <a:rPr lang="en-US" altLang="ko-KR" sz="1100" dirty="0"/>
              <a:t>					break;</a:t>
            </a:r>
          </a:p>
          <a:p>
            <a:pPr defTabSz="180000"/>
            <a:r>
              <a:rPr lang="en-US" altLang="ko-KR" sz="1100" dirty="0"/>
              <a:t>				case "Hide" :</a:t>
            </a:r>
          </a:p>
          <a:p>
            <a:pPr defTabSz="180000"/>
            <a:r>
              <a:rPr lang="en-US" altLang="ko-KR" sz="1100" dirty="0"/>
              <a:t>					</a:t>
            </a:r>
            <a:r>
              <a:rPr lang="en-US" altLang="ko-KR" sz="1100" dirty="0" err="1"/>
              <a:t>imgLabel.setVisible</a:t>
            </a:r>
            <a:r>
              <a:rPr lang="en-US" altLang="ko-KR" sz="1100" dirty="0"/>
              <a:t>(false);</a:t>
            </a:r>
          </a:p>
          <a:p>
            <a:pPr defTabSz="180000"/>
            <a:r>
              <a:rPr lang="en-US" altLang="ko-KR" sz="1100" dirty="0"/>
              <a:t>					break;</a:t>
            </a:r>
          </a:p>
          <a:p>
            <a:pPr defTabSz="180000"/>
            <a:r>
              <a:rPr lang="en-US" altLang="ko-KR" sz="1100" dirty="0"/>
              <a:t>				case "</a:t>
            </a:r>
            <a:r>
              <a:rPr lang="en-US" altLang="ko-KR" sz="1100" dirty="0" err="1"/>
              <a:t>ReShow</a:t>
            </a:r>
            <a:r>
              <a:rPr lang="en-US" altLang="ko-KR" sz="1100" dirty="0"/>
              <a:t>" :</a:t>
            </a:r>
          </a:p>
          <a:p>
            <a:pPr defTabSz="180000"/>
            <a:r>
              <a:rPr lang="en-US" altLang="ko-KR" sz="1100" dirty="0"/>
              <a:t>					</a:t>
            </a:r>
            <a:r>
              <a:rPr lang="en-US" altLang="ko-KR" sz="1100" dirty="0" err="1"/>
              <a:t>imgLabel.setVisible</a:t>
            </a:r>
            <a:r>
              <a:rPr lang="en-US" altLang="ko-KR" sz="1100" dirty="0"/>
              <a:t>(true);</a:t>
            </a:r>
          </a:p>
          <a:p>
            <a:pPr defTabSz="180000"/>
            <a:r>
              <a:rPr lang="en-US" altLang="ko-KR" sz="1100" dirty="0"/>
              <a:t>					break;</a:t>
            </a:r>
          </a:p>
          <a:p>
            <a:pPr defTabSz="180000"/>
            <a:r>
              <a:rPr lang="en-US" altLang="ko-KR" sz="1100" dirty="0"/>
              <a:t>				case "Exit" :</a:t>
            </a:r>
          </a:p>
          <a:p>
            <a:pPr defTabSz="180000"/>
            <a:r>
              <a:rPr lang="en-US" altLang="ko-KR" sz="1100" dirty="0"/>
              <a:t>					</a:t>
            </a:r>
            <a:r>
              <a:rPr lang="en-US" altLang="ko-KR" sz="1100" dirty="0" err="1"/>
              <a:t>System.exit</a:t>
            </a:r>
            <a:r>
              <a:rPr lang="en-US" altLang="ko-KR" sz="1100" dirty="0"/>
              <a:t>(0);</a:t>
            </a:r>
          </a:p>
          <a:p>
            <a:pPr defTabSz="180000"/>
            <a:r>
              <a:rPr lang="en-US" altLang="ko-KR" sz="1100" dirty="0"/>
              <a:t>					break;</a:t>
            </a:r>
          </a:p>
          <a:p>
            <a:pPr defTabSz="180000"/>
            <a:r>
              <a:rPr lang="en-US" altLang="ko-KR" sz="1100" dirty="0"/>
              <a:t>			}</a:t>
            </a:r>
          </a:p>
          <a:p>
            <a:pPr defTabSz="180000"/>
            <a:r>
              <a:rPr lang="en-US" altLang="ko-KR" sz="1100" dirty="0"/>
              <a:t>		}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	public static void main(String 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pPr defTabSz="180000"/>
            <a:r>
              <a:rPr lang="en-US" altLang="ko-KR" sz="1100" dirty="0"/>
              <a:t>		new </a:t>
            </a:r>
            <a:r>
              <a:rPr lang="en-US" altLang="ko-KR" sz="1100" dirty="0" err="1"/>
              <a:t>MenuActionEventEx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}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74210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툴바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3500462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JToolBar</a:t>
            </a:r>
            <a:endParaRPr lang="en-US" altLang="ko-KR" dirty="0"/>
          </a:p>
          <a:p>
            <a:pPr lvl="1"/>
            <a:r>
              <a:rPr lang="ko-KR" altLang="en-US" dirty="0" err="1"/>
              <a:t>툴바를</a:t>
            </a:r>
            <a:r>
              <a:rPr lang="en-US" altLang="ko-KR" dirty="0"/>
              <a:t> </a:t>
            </a:r>
            <a:r>
              <a:rPr lang="ko-KR" altLang="en-US" dirty="0"/>
              <a:t>구현한 컴포넌트</a:t>
            </a:r>
            <a:endParaRPr lang="en-US" altLang="ko-KR" dirty="0"/>
          </a:p>
          <a:p>
            <a:pPr lvl="2"/>
            <a:r>
              <a:rPr lang="ko-KR" altLang="en-US" dirty="0"/>
              <a:t>여러 컴포넌트를 담을 수 있는 컨테이너</a:t>
            </a:r>
            <a:endParaRPr lang="en-US" altLang="ko-KR" dirty="0"/>
          </a:p>
          <a:p>
            <a:pPr lvl="2"/>
            <a:r>
              <a:rPr lang="ko-KR" altLang="en-US" dirty="0"/>
              <a:t>버튼이나 이미지 등 모든 컴포넌트를 부착하여 이들을 메뉴처럼 사용</a:t>
            </a:r>
            <a:endParaRPr lang="en-US" altLang="ko-KR" dirty="0"/>
          </a:p>
          <a:p>
            <a:pPr lvl="1"/>
            <a:r>
              <a:rPr lang="ko-KR" altLang="en-US" dirty="0" err="1"/>
              <a:t>툴바의</a:t>
            </a:r>
            <a:r>
              <a:rPr lang="ko-KR" altLang="en-US" dirty="0"/>
              <a:t> 모양</a:t>
            </a:r>
            <a:endParaRPr lang="en-US" altLang="ko-KR" dirty="0"/>
          </a:p>
          <a:p>
            <a:pPr lvl="2"/>
            <a:r>
              <a:rPr lang="ko-KR" altLang="en-US" dirty="0"/>
              <a:t>한 행</a:t>
            </a:r>
            <a:r>
              <a:rPr lang="en-US" altLang="ko-KR" dirty="0"/>
              <a:t> </a:t>
            </a:r>
            <a:r>
              <a:rPr lang="ko-KR" altLang="en-US" dirty="0"/>
              <a:t>혹은 한 열로만 표현</a:t>
            </a:r>
            <a:endParaRPr lang="en-US" altLang="ko-KR" dirty="0"/>
          </a:p>
          <a:p>
            <a:pPr lvl="1"/>
            <a:r>
              <a:rPr lang="ko-KR" altLang="en-US" dirty="0" err="1"/>
              <a:t>툴바가</a:t>
            </a:r>
            <a:r>
              <a:rPr lang="ko-KR" altLang="en-US" dirty="0"/>
              <a:t> 부착되는 위치</a:t>
            </a:r>
            <a:endParaRPr lang="en-US" altLang="ko-KR" dirty="0"/>
          </a:p>
          <a:p>
            <a:pPr lvl="2"/>
            <a:r>
              <a:rPr lang="ko-KR" altLang="en-US" dirty="0" err="1"/>
              <a:t>툴바는</a:t>
            </a:r>
            <a:r>
              <a:rPr lang="ko-KR" altLang="en-US" dirty="0"/>
              <a:t> </a:t>
            </a:r>
            <a:r>
              <a:rPr lang="en-US" altLang="ko-KR" dirty="0" err="1"/>
              <a:t>BorderLayout</a:t>
            </a:r>
            <a:r>
              <a:rPr lang="en-US" altLang="ko-KR" dirty="0"/>
              <a:t> </a:t>
            </a:r>
            <a:r>
              <a:rPr lang="ko-KR" altLang="en-US" dirty="0"/>
              <a:t>배치</a:t>
            </a:r>
            <a:r>
              <a:rPr lang="en-US" altLang="ko-KR" dirty="0"/>
              <a:t> </a:t>
            </a:r>
            <a:r>
              <a:rPr lang="ko-KR" altLang="en-US" dirty="0"/>
              <a:t>관리자를 가진 컨테이너에만 부착</a:t>
            </a:r>
            <a:endParaRPr lang="en-US" altLang="ko-KR" dirty="0"/>
          </a:p>
          <a:p>
            <a:pPr lvl="3"/>
            <a:r>
              <a:rPr lang="ko-KR" altLang="en-US" dirty="0"/>
              <a:t>상</a:t>
            </a:r>
            <a:r>
              <a:rPr lang="en-US" altLang="ko-KR" dirty="0"/>
              <a:t>(NORTH), </a:t>
            </a:r>
            <a:r>
              <a:rPr lang="ko-KR" altLang="en-US" dirty="0"/>
              <a:t>하</a:t>
            </a:r>
            <a:r>
              <a:rPr lang="en-US" altLang="ko-KR" dirty="0"/>
              <a:t>(SOUTH), </a:t>
            </a:r>
            <a:r>
              <a:rPr lang="ko-KR" altLang="en-US" dirty="0"/>
              <a:t>좌</a:t>
            </a:r>
            <a:r>
              <a:rPr lang="en-US" altLang="ko-KR" dirty="0"/>
              <a:t>(WEST), </a:t>
            </a:r>
            <a:r>
              <a:rPr lang="ko-KR" altLang="en-US" dirty="0"/>
              <a:t>우</a:t>
            </a:r>
            <a:r>
              <a:rPr lang="en-US" altLang="ko-KR" dirty="0"/>
              <a:t>(EAST)</a:t>
            </a:r>
            <a:r>
              <a:rPr lang="ko-KR" altLang="en-US" dirty="0"/>
              <a:t> 측의 모서리 중 선택 부착</a:t>
            </a:r>
            <a:endParaRPr lang="en-US" altLang="ko-KR" dirty="0"/>
          </a:p>
          <a:p>
            <a:pPr lvl="3"/>
            <a:r>
              <a:rPr lang="ko-KR" altLang="en-US" dirty="0"/>
              <a:t>사용자의 드래그에 의해 위의 </a:t>
            </a:r>
            <a:r>
              <a:rPr lang="en-US" altLang="ko-KR" dirty="0"/>
              <a:t>4 </a:t>
            </a:r>
            <a:r>
              <a:rPr lang="ko-KR" altLang="en-US" dirty="0"/>
              <a:t>가지</a:t>
            </a:r>
            <a:r>
              <a:rPr lang="en-US" altLang="ko-KR" dirty="0"/>
              <a:t> </a:t>
            </a:r>
            <a:r>
              <a:rPr lang="ko-KR" altLang="en-US" dirty="0"/>
              <a:t>위치에 이동 부착 가능</a:t>
            </a:r>
            <a:endParaRPr lang="en-US" altLang="ko-KR" dirty="0"/>
          </a:p>
          <a:p>
            <a:pPr lvl="2"/>
            <a:r>
              <a:rPr lang="ko-KR" altLang="en-US" dirty="0"/>
              <a:t>사용자의 드래그에 의해 독립적인 다이얼로그 형태로 떨어져서 존재할 수 있음</a:t>
            </a:r>
            <a:endParaRPr lang="en-US" altLang="ko-KR" dirty="0"/>
          </a:p>
          <a:p>
            <a:pPr lvl="2"/>
            <a:r>
              <a:rPr lang="ko-KR" altLang="en-US" dirty="0"/>
              <a:t>사용자의 드래그에 의한 이동이 불가능하게 할 수 있음</a:t>
            </a:r>
            <a:endParaRPr lang="en-US" altLang="ko-KR" dirty="0"/>
          </a:p>
        </p:txBody>
      </p:sp>
      <p:grpSp>
        <p:nvGrpSpPr>
          <p:cNvPr id="5" name="그룹 4"/>
          <p:cNvGrpSpPr/>
          <p:nvPr/>
        </p:nvGrpSpPr>
        <p:grpSpPr>
          <a:xfrm>
            <a:off x="1142976" y="4605271"/>
            <a:ext cx="6219929" cy="1920073"/>
            <a:chOff x="1142976" y="4605271"/>
            <a:chExt cx="6219929" cy="192007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628" y="5094988"/>
              <a:ext cx="3746113" cy="93847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1142976" y="5105337"/>
              <a:ext cx="14243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JToolBar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컴포넌트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500298" y="6248345"/>
              <a:ext cx="10086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/>
                <a:t>툴바의</a:t>
              </a:r>
              <a:r>
                <a:rPr lang="ko-KR" altLang="en-US" sz="1200" dirty="0"/>
                <a:t> 핸들</a:t>
              </a: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2357422" y="5248213"/>
              <a:ext cx="571504" cy="214314"/>
            </a:xfrm>
            <a:custGeom>
              <a:avLst/>
              <a:gdLst>
                <a:gd name="connsiteX0" fmla="*/ 0 w 491067"/>
                <a:gd name="connsiteY0" fmla="*/ 12700 h 190500"/>
                <a:gd name="connsiteX1" fmla="*/ 211667 w 491067"/>
                <a:gd name="connsiteY1" fmla="*/ 21167 h 190500"/>
                <a:gd name="connsiteX2" fmla="*/ 313267 w 491067"/>
                <a:gd name="connsiteY2" fmla="*/ 139700 h 190500"/>
                <a:gd name="connsiteX3" fmla="*/ 491067 w 491067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067" h="190500">
                  <a:moveTo>
                    <a:pt x="0" y="12700"/>
                  </a:moveTo>
                  <a:cubicBezTo>
                    <a:pt x="79728" y="6350"/>
                    <a:pt x="159456" y="0"/>
                    <a:pt x="211667" y="21167"/>
                  </a:cubicBezTo>
                  <a:cubicBezTo>
                    <a:pt x="263878" y="42334"/>
                    <a:pt x="266700" y="111478"/>
                    <a:pt x="313267" y="139700"/>
                  </a:cubicBezTo>
                  <a:cubicBezTo>
                    <a:pt x="359834" y="167922"/>
                    <a:pt x="425450" y="179211"/>
                    <a:pt x="491067" y="190500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214810" y="4605271"/>
              <a:ext cx="7075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JButton</a:t>
              </a:r>
              <a:endParaRPr lang="ko-KR" altLang="en-US" sz="1200" dirty="0"/>
            </a:p>
          </p:txBody>
        </p:sp>
        <p:sp>
          <p:nvSpPr>
            <p:cNvPr id="14" name="자유형 13"/>
            <p:cNvSpPr/>
            <p:nvPr/>
          </p:nvSpPr>
          <p:spPr>
            <a:xfrm>
              <a:off x="3293533" y="4888368"/>
              <a:ext cx="1083734" cy="482600"/>
            </a:xfrm>
            <a:custGeom>
              <a:avLst/>
              <a:gdLst>
                <a:gd name="connsiteX0" fmla="*/ 1083734 w 1083734"/>
                <a:gd name="connsiteY0" fmla="*/ 0 h 482600"/>
                <a:gd name="connsiteX1" fmla="*/ 745067 w 1083734"/>
                <a:gd name="connsiteY1" fmla="*/ 76200 h 482600"/>
                <a:gd name="connsiteX2" fmla="*/ 279400 w 1083734"/>
                <a:gd name="connsiteY2" fmla="*/ 169333 h 482600"/>
                <a:gd name="connsiteX3" fmla="*/ 0 w 1083734"/>
                <a:gd name="connsiteY3" fmla="*/ 482600 h 48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734" h="482600">
                  <a:moveTo>
                    <a:pt x="1083734" y="0"/>
                  </a:moveTo>
                  <a:lnTo>
                    <a:pt x="745067" y="76200"/>
                  </a:lnTo>
                  <a:cubicBezTo>
                    <a:pt x="611011" y="104422"/>
                    <a:pt x="403578" y="101600"/>
                    <a:pt x="279400" y="169333"/>
                  </a:cubicBezTo>
                  <a:cubicBezTo>
                    <a:pt x="155222" y="237066"/>
                    <a:pt x="77611" y="359833"/>
                    <a:pt x="0" y="482600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5" name="자유형 14"/>
            <p:cNvSpPr/>
            <p:nvPr/>
          </p:nvSpPr>
          <p:spPr>
            <a:xfrm>
              <a:off x="3767667" y="4896834"/>
              <a:ext cx="855133" cy="516467"/>
            </a:xfrm>
            <a:custGeom>
              <a:avLst/>
              <a:gdLst>
                <a:gd name="connsiteX0" fmla="*/ 855133 w 855133"/>
                <a:gd name="connsiteY0" fmla="*/ 0 h 516467"/>
                <a:gd name="connsiteX1" fmla="*/ 287866 w 855133"/>
                <a:gd name="connsiteY1" fmla="*/ 169334 h 516467"/>
                <a:gd name="connsiteX2" fmla="*/ 0 w 855133"/>
                <a:gd name="connsiteY2" fmla="*/ 516467 h 51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5133" h="516467">
                  <a:moveTo>
                    <a:pt x="855133" y="0"/>
                  </a:moveTo>
                  <a:cubicBezTo>
                    <a:pt x="642760" y="41628"/>
                    <a:pt x="430388" y="83256"/>
                    <a:pt x="287866" y="169334"/>
                  </a:cubicBezTo>
                  <a:cubicBezTo>
                    <a:pt x="145344" y="255412"/>
                    <a:pt x="72672" y="385939"/>
                    <a:pt x="0" y="516467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224867" y="4905301"/>
              <a:ext cx="508000" cy="491067"/>
            </a:xfrm>
            <a:custGeom>
              <a:avLst/>
              <a:gdLst>
                <a:gd name="connsiteX0" fmla="*/ 508000 w 508000"/>
                <a:gd name="connsiteY0" fmla="*/ 0 h 491067"/>
                <a:gd name="connsiteX1" fmla="*/ 423333 w 508000"/>
                <a:gd name="connsiteY1" fmla="*/ 110067 h 491067"/>
                <a:gd name="connsiteX2" fmla="*/ 160866 w 508000"/>
                <a:gd name="connsiteY2" fmla="*/ 186267 h 491067"/>
                <a:gd name="connsiteX3" fmla="*/ 0 w 508000"/>
                <a:gd name="connsiteY3" fmla="*/ 491067 h 4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000" h="491067">
                  <a:moveTo>
                    <a:pt x="508000" y="0"/>
                  </a:moveTo>
                  <a:cubicBezTo>
                    <a:pt x="494594" y="39511"/>
                    <a:pt x="481189" y="79023"/>
                    <a:pt x="423333" y="110067"/>
                  </a:cubicBezTo>
                  <a:cubicBezTo>
                    <a:pt x="365477" y="141111"/>
                    <a:pt x="231421" y="122767"/>
                    <a:pt x="160866" y="186267"/>
                  </a:cubicBezTo>
                  <a:cubicBezTo>
                    <a:pt x="90311" y="249767"/>
                    <a:pt x="45155" y="370417"/>
                    <a:pt x="0" y="491067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643306" y="6248345"/>
              <a:ext cx="8384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/>
                <a:t>separator</a:t>
              </a:r>
              <a:endParaRPr lang="ko-KR" altLang="en-US" sz="1200"/>
            </a:p>
          </p:txBody>
        </p:sp>
        <p:sp>
          <p:nvSpPr>
            <p:cNvPr id="18" name="자유형 17"/>
            <p:cNvSpPr/>
            <p:nvPr/>
          </p:nvSpPr>
          <p:spPr>
            <a:xfrm>
              <a:off x="3928533" y="5650368"/>
              <a:ext cx="42334" cy="618066"/>
            </a:xfrm>
            <a:custGeom>
              <a:avLst/>
              <a:gdLst>
                <a:gd name="connsiteX0" fmla="*/ 0 w 42334"/>
                <a:gd name="connsiteY0" fmla="*/ 618066 h 618066"/>
                <a:gd name="connsiteX1" fmla="*/ 25400 w 42334"/>
                <a:gd name="connsiteY1" fmla="*/ 364066 h 618066"/>
                <a:gd name="connsiteX2" fmla="*/ 42334 w 42334"/>
                <a:gd name="connsiteY2" fmla="*/ 0 h 618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334" h="618066">
                  <a:moveTo>
                    <a:pt x="0" y="618066"/>
                  </a:moveTo>
                  <a:cubicBezTo>
                    <a:pt x="9172" y="542571"/>
                    <a:pt x="18344" y="467077"/>
                    <a:pt x="25400" y="364066"/>
                  </a:cubicBezTo>
                  <a:cubicBezTo>
                    <a:pt x="32456" y="261055"/>
                    <a:pt x="37395" y="130527"/>
                    <a:pt x="42334" y="0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572000" y="6248345"/>
              <a:ext cx="6078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JLabel</a:t>
              </a:r>
              <a:endParaRPr lang="ko-KR" altLang="en-US" sz="1200" dirty="0"/>
            </a:p>
          </p:txBody>
        </p:sp>
        <p:sp>
          <p:nvSpPr>
            <p:cNvPr id="20" name="자유형 19"/>
            <p:cNvSpPr/>
            <p:nvPr/>
          </p:nvSpPr>
          <p:spPr>
            <a:xfrm>
              <a:off x="4529667" y="5641901"/>
              <a:ext cx="364066" cy="618067"/>
            </a:xfrm>
            <a:custGeom>
              <a:avLst/>
              <a:gdLst>
                <a:gd name="connsiteX0" fmla="*/ 364066 w 364066"/>
                <a:gd name="connsiteY0" fmla="*/ 618067 h 618067"/>
                <a:gd name="connsiteX1" fmla="*/ 177800 w 364066"/>
                <a:gd name="connsiteY1" fmla="*/ 474133 h 618067"/>
                <a:gd name="connsiteX2" fmla="*/ 50800 w 364066"/>
                <a:gd name="connsiteY2" fmla="*/ 304800 h 618067"/>
                <a:gd name="connsiteX3" fmla="*/ 0 w 364066"/>
                <a:gd name="connsiteY3" fmla="*/ 0 h 61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066" h="618067">
                  <a:moveTo>
                    <a:pt x="364066" y="618067"/>
                  </a:moveTo>
                  <a:cubicBezTo>
                    <a:pt x="297038" y="572205"/>
                    <a:pt x="230011" y="526344"/>
                    <a:pt x="177800" y="474133"/>
                  </a:cubicBezTo>
                  <a:cubicBezTo>
                    <a:pt x="125589" y="421922"/>
                    <a:pt x="80433" y="383822"/>
                    <a:pt x="50800" y="304800"/>
                  </a:cubicBezTo>
                  <a:cubicBezTo>
                    <a:pt x="21167" y="225778"/>
                    <a:pt x="10583" y="112889"/>
                    <a:pt x="0" y="0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357818" y="6248345"/>
              <a:ext cx="8408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JTextField</a:t>
              </a:r>
              <a:endParaRPr lang="ko-KR" altLang="en-US" sz="1200" dirty="0"/>
            </a:p>
          </p:txBody>
        </p:sp>
        <p:sp>
          <p:nvSpPr>
            <p:cNvPr id="22" name="자유형 21"/>
            <p:cNvSpPr/>
            <p:nvPr/>
          </p:nvSpPr>
          <p:spPr>
            <a:xfrm>
              <a:off x="5572132" y="5605403"/>
              <a:ext cx="198076" cy="629165"/>
            </a:xfrm>
            <a:custGeom>
              <a:avLst/>
              <a:gdLst>
                <a:gd name="connsiteX0" fmla="*/ 143933 w 167922"/>
                <a:gd name="connsiteY0" fmla="*/ 567267 h 567267"/>
                <a:gd name="connsiteX1" fmla="*/ 143933 w 167922"/>
                <a:gd name="connsiteY1" fmla="*/ 338667 h 567267"/>
                <a:gd name="connsiteX2" fmla="*/ 0 w 167922"/>
                <a:gd name="connsiteY2" fmla="*/ 0 h 56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922" h="567267">
                  <a:moveTo>
                    <a:pt x="143933" y="567267"/>
                  </a:moveTo>
                  <a:cubicBezTo>
                    <a:pt x="155927" y="500239"/>
                    <a:pt x="167922" y="433211"/>
                    <a:pt x="143933" y="338667"/>
                  </a:cubicBezTo>
                  <a:cubicBezTo>
                    <a:pt x="119944" y="244123"/>
                    <a:pt x="28222" y="60678"/>
                    <a:pt x="0" y="0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357950" y="6248345"/>
              <a:ext cx="10049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JComboBox</a:t>
              </a:r>
              <a:endParaRPr lang="ko-KR" altLang="en-US" sz="1200" dirty="0"/>
            </a:p>
          </p:txBody>
        </p:sp>
        <p:sp>
          <p:nvSpPr>
            <p:cNvPr id="27" name="자유형 26"/>
            <p:cNvSpPr/>
            <p:nvPr/>
          </p:nvSpPr>
          <p:spPr>
            <a:xfrm>
              <a:off x="3012141" y="5612616"/>
              <a:ext cx="23308" cy="666974"/>
            </a:xfrm>
            <a:custGeom>
              <a:avLst/>
              <a:gdLst>
                <a:gd name="connsiteX0" fmla="*/ 0 w 23308"/>
                <a:gd name="connsiteY0" fmla="*/ 666974 h 666974"/>
                <a:gd name="connsiteX1" fmla="*/ 21515 w 23308"/>
                <a:gd name="connsiteY1" fmla="*/ 473337 h 666974"/>
                <a:gd name="connsiteX2" fmla="*/ 10758 w 23308"/>
                <a:gd name="connsiteY2" fmla="*/ 0 h 66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08" h="666974">
                  <a:moveTo>
                    <a:pt x="0" y="666974"/>
                  </a:moveTo>
                  <a:cubicBezTo>
                    <a:pt x="9861" y="625736"/>
                    <a:pt x="19722" y="584499"/>
                    <a:pt x="21515" y="473337"/>
                  </a:cubicBezTo>
                  <a:cubicBezTo>
                    <a:pt x="23308" y="362175"/>
                    <a:pt x="17033" y="181087"/>
                    <a:pt x="10758" y="0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8" name="자유형 27"/>
            <p:cNvSpPr/>
            <p:nvPr/>
          </p:nvSpPr>
          <p:spPr>
            <a:xfrm>
              <a:off x="6293224" y="5612616"/>
              <a:ext cx="311971" cy="677732"/>
            </a:xfrm>
            <a:custGeom>
              <a:avLst/>
              <a:gdLst>
                <a:gd name="connsiteX0" fmla="*/ 311971 w 311971"/>
                <a:gd name="connsiteY0" fmla="*/ 677732 h 677732"/>
                <a:gd name="connsiteX1" fmla="*/ 172122 w 311971"/>
                <a:gd name="connsiteY1" fmla="*/ 591671 h 677732"/>
                <a:gd name="connsiteX2" fmla="*/ 43030 w 311971"/>
                <a:gd name="connsiteY2" fmla="*/ 365760 h 677732"/>
                <a:gd name="connsiteX3" fmla="*/ 0 w 311971"/>
                <a:gd name="connsiteY3" fmla="*/ 0 h 677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1971" h="677732">
                  <a:moveTo>
                    <a:pt x="311971" y="677732"/>
                  </a:moveTo>
                  <a:cubicBezTo>
                    <a:pt x="264458" y="660699"/>
                    <a:pt x="216945" y="643666"/>
                    <a:pt x="172122" y="591671"/>
                  </a:cubicBezTo>
                  <a:cubicBezTo>
                    <a:pt x="127299" y="539676"/>
                    <a:pt x="71717" y="464372"/>
                    <a:pt x="43030" y="365760"/>
                  </a:cubicBezTo>
                  <a:cubicBezTo>
                    <a:pt x="14343" y="267148"/>
                    <a:pt x="7171" y="133574"/>
                    <a:pt x="0" y="0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444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툴바 만들기와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57158" y="1357298"/>
            <a:ext cx="8153400" cy="5000660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 err="1"/>
              <a:t>툴바</a:t>
            </a:r>
            <a:r>
              <a:rPr lang="ko-KR" altLang="en-US" dirty="0"/>
              <a:t> 만드는 과정</a:t>
            </a:r>
            <a:endParaRPr lang="en-US" altLang="ko-KR" dirty="0"/>
          </a:p>
          <a:p>
            <a:pPr lvl="1">
              <a:buNone/>
            </a:pPr>
            <a:r>
              <a:rPr lang="en-US" altLang="ko-KR" dirty="0"/>
              <a:t>1. </a:t>
            </a:r>
            <a:r>
              <a:rPr lang="en-US" altLang="ko-KR" dirty="0" err="1"/>
              <a:t>JToolBar</a:t>
            </a:r>
            <a:r>
              <a:rPr lang="en-US" altLang="ko-KR" dirty="0"/>
              <a:t> </a:t>
            </a:r>
            <a:r>
              <a:rPr lang="ko-KR" altLang="en-US" dirty="0"/>
              <a:t>객체 생성</a:t>
            </a: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r>
              <a:rPr lang="en-US" altLang="ko-KR" dirty="0"/>
              <a:t>2. </a:t>
            </a:r>
            <a:r>
              <a:rPr lang="ko-KR" altLang="en-US" dirty="0"/>
              <a:t>컴포넌트를 </a:t>
            </a:r>
            <a:r>
              <a:rPr lang="en-US" altLang="ko-KR" dirty="0" err="1"/>
              <a:t>JToolBar</a:t>
            </a:r>
            <a:r>
              <a:rPr lang="ko-KR" altLang="en-US" dirty="0"/>
              <a:t>에 삽입</a:t>
            </a: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r>
              <a:rPr lang="en-US" altLang="ko-KR" dirty="0"/>
              <a:t>3. </a:t>
            </a:r>
            <a:r>
              <a:rPr lang="en-US" altLang="ko-KR" dirty="0" err="1"/>
              <a:t>JToolBar</a:t>
            </a:r>
            <a:r>
              <a:rPr lang="en-US" altLang="ko-KR" dirty="0"/>
              <a:t> </a:t>
            </a:r>
            <a:r>
              <a:rPr lang="ko-KR" altLang="en-US" dirty="0"/>
              <a:t>컴포넌트를 컨테이너에 배치</a:t>
            </a:r>
            <a:endParaRPr lang="en-US" altLang="ko-KR" dirty="0"/>
          </a:p>
          <a:p>
            <a:pPr lvl="2"/>
            <a:r>
              <a:rPr lang="ko-KR" altLang="en-US" dirty="0"/>
              <a:t>컨테이너는 </a:t>
            </a:r>
            <a:r>
              <a:rPr lang="en-US" altLang="ko-KR" dirty="0" err="1"/>
              <a:t>BorderLayout</a:t>
            </a:r>
            <a:r>
              <a:rPr lang="en-US" altLang="ko-KR" dirty="0"/>
              <a:t> </a:t>
            </a:r>
            <a:r>
              <a:rPr lang="ko-KR" altLang="en-US" dirty="0"/>
              <a:t>배치 관리자</a:t>
            </a:r>
            <a:endParaRPr lang="en-US" altLang="ko-KR" dirty="0"/>
          </a:p>
          <a:p>
            <a:r>
              <a:rPr lang="ko-KR" altLang="en-US" dirty="0" err="1"/>
              <a:t>툴바</a:t>
            </a:r>
            <a:r>
              <a:rPr lang="ko-KR" altLang="en-US" dirty="0"/>
              <a:t> 제어</a:t>
            </a:r>
            <a:endParaRPr lang="en-US" altLang="ko-KR" dirty="0"/>
          </a:p>
          <a:p>
            <a:pPr lvl="1"/>
            <a:r>
              <a:rPr lang="ko-KR" altLang="en-US" dirty="0" err="1"/>
              <a:t>툴바</a:t>
            </a:r>
            <a:r>
              <a:rPr lang="ko-KR" altLang="en-US" dirty="0"/>
              <a:t> </a:t>
            </a:r>
            <a:r>
              <a:rPr lang="ko-KR" altLang="en-US" dirty="0" err="1"/>
              <a:t>생성자</a:t>
            </a:r>
            <a:endParaRPr lang="en-US" altLang="ko-KR" dirty="0"/>
          </a:p>
          <a:p>
            <a:pPr lvl="2"/>
            <a:r>
              <a:rPr lang="en-US" altLang="ko-KR" dirty="0" err="1"/>
              <a:t>JToolBar</a:t>
            </a:r>
            <a:r>
              <a:rPr lang="en-US" altLang="ko-KR" dirty="0"/>
              <a:t>()</a:t>
            </a:r>
          </a:p>
          <a:p>
            <a:pPr lvl="2"/>
            <a:r>
              <a:rPr lang="en-US" altLang="ko-KR" dirty="0" err="1"/>
              <a:t>JToolBar</a:t>
            </a:r>
            <a:r>
              <a:rPr lang="en-US" altLang="ko-KR" dirty="0"/>
              <a:t>(String title)</a:t>
            </a:r>
          </a:p>
          <a:p>
            <a:pPr lvl="3"/>
            <a:r>
              <a:rPr lang="ko-KR" altLang="en-US" dirty="0" err="1"/>
              <a:t>툴바가</a:t>
            </a:r>
            <a:r>
              <a:rPr lang="ko-KR" altLang="en-US" dirty="0"/>
              <a:t> 윈도우에서 떨어져 나와 독립적으로 존재할 때 </a:t>
            </a:r>
            <a:r>
              <a:rPr lang="ko-KR" altLang="en-US" dirty="0" err="1"/>
              <a:t>툴바의</a:t>
            </a:r>
            <a:r>
              <a:rPr lang="ko-KR" altLang="en-US" dirty="0"/>
              <a:t> 타이틀로 </a:t>
            </a:r>
            <a:r>
              <a:rPr lang="en-US" altLang="ko-KR" dirty="0"/>
              <a:t>title </a:t>
            </a:r>
            <a:r>
              <a:rPr lang="ko-KR" altLang="en-US" dirty="0"/>
              <a:t>문자열 설정</a:t>
            </a:r>
            <a:endParaRPr lang="en-US" altLang="ko-KR" dirty="0"/>
          </a:p>
          <a:p>
            <a:pPr lvl="1"/>
            <a:r>
              <a:rPr lang="ko-KR" altLang="en-US" dirty="0" err="1"/>
              <a:t>툴바</a:t>
            </a:r>
            <a:r>
              <a:rPr lang="ko-KR" altLang="en-US" dirty="0"/>
              <a:t> 드래그 못하게 고정하는 방법</a:t>
            </a:r>
            <a:endParaRPr lang="en-US" altLang="ko-KR" dirty="0"/>
          </a:p>
          <a:p>
            <a:pPr lvl="2"/>
            <a:r>
              <a:rPr lang="en-US" altLang="ko-KR" dirty="0" err="1"/>
              <a:t>JToolBar.setFloatable</a:t>
            </a:r>
            <a:r>
              <a:rPr lang="en-US" altLang="ko-KR" dirty="0"/>
              <a:t>(</a:t>
            </a:r>
            <a:r>
              <a:rPr lang="en-US" altLang="ko-KR" dirty="0" err="1"/>
              <a:t>boolean</a:t>
            </a:r>
            <a:r>
              <a:rPr lang="en-US" altLang="ko-KR" dirty="0"/>
              <a:t> b)</a:t>
            </a:r>
          </a:p>
          <a:p>
            <a:pPr lvl="3"/>
            <a:r>
              <a:rPr lang="en-US" altLang="ko-KR" dirty="0"/>
              <a:t>b</a:t>
            </a:r>
            <a:r>
              <a:rPr lang="ko-KR" altLang="en-US" dirty="0"/>
              <a:t>가 </a:t>
            </a:r>
            <a:r>
              <a:rPr lang="en-US" altLang="ko-KR" dirty="0"/>
              <a:t>true</a:t>
            </a:r>
            <a:r>
              <a:rPr lang="ko-KR" altLang="en-US" dirty="0"/>
              <a:t>이면 드래그하여 이동 가능한 툴바</a:t>
            </a:r>
            <a:r>
              <a:rPr lang="en-US" altLang="ko-KR" dirty="0"/>
              <a:t>, false</a:t>
            </a:r>
            <a:r>
              <a:rPr lang="ko-KR" altLang="en-US" dirty="0"/>
              <a:t>이면 툴바의 핸들이 없어지며 드래그 불가능</a:t>
            </a:r>
            <a:r>
              <a:rPr lang="en-US" altLang="ko-KR" dirty="0"/>
              <a:t>(</a:t>
            </a:r>
            <a:r>
              <a:rPr lang="ko-KR" altLang="en-US" dirty="0"/>
              <a:t>이동 불가능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툴바에</a:t>
            </a:r>
            <a:r>
              <a:rPr lang="ko-KR" altLang="en-US" dirty="0"/>
              <a:t> </a:t>
            </a:r>
            <a:r>
              <a:rPr lang="en-US" altLang="ko-KR" dirty="0"/>
              <a:t>separator </a:t>
            </a:r>
            <a:r>
              <a:rPr lang="ko-KR" altLang="en-US" dirty="0"/>
              <a:t>삽입</a:t>
            </a:r>
            <a:endParaRPr lang="en-US" altLang="ko-KR" dirty="0"/>
          </a:p>
          <a:p>
            <a:pPr lvl="2"/>
            <a:r>
              <a:rPr lang="en-US" altLang="ko-KR" dirty="0" err="1"/>
              <a:t>JToolBar.addSeparator</a:t>
            </a:r>
            <a:r>
              <a:rPr lang="en-US" altLang="ko-KR" dirty="0"/>
              <a:t>()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716016" y="1571612"/>
            <a:ext cx="4285140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JToolBar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toolBar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JToolBar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Kitae</a:t>
            </a:r>
            <a:r>
              <a:rPr lang="en-US" altLang="ko-KR" sz="1200" dirty="0"/>
              <a:t> Menu");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4716016" y="2000240"/>
            <a:ext cx="428514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toolBar.add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("New")); // </a:t>
            </a:r>
            <a:r>
              <a:rPr lang="ko-KR" altLang="en-US" sz="1200" dirty="0"/>
              <a:t>버튼 삽입</a:t>
            </a:r>
          </a:p>
          <a:p>
            <a:r>
              <a:rPr lang="en-US" altLang="ko-KR" sz="1200" dirty="0" err="1"/>
              <a:t>toolBar.addSeparator</a:t>
            </a:r>
            <a:r>
              <a:rPr lang="en-US" altLang="ko-KR" sz="1200" dirty="0"/>
              <a:t>(); // </a:t>
            </a:r>
            <a:r>
              <a:rPr lang="ko-KR" altLang="en-US" sz="1200" dirty="0"/>
              <a:t>분리 공간 삽입</a:t>
            </a:r>
          </a:p>
          <a:p>
            <a:r>
              <a:rPr lang="en-US" altLang="ko-KR" sz="1200" dirty="0" err="1"/>
              <a:t>toolBar.add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JTextField</a:t>
            </a:r>
            <a:r>
              <a:rPr lang="en-US" altLang="ko-KR" sz="1200" dirty="0"/>
              <a:t>("text field")); // </a:t>
            </a:r>
            <a:r>
              <a:rPr lang="ko-KR" altLang="en-US" sz="1200" dirty="0"/>
              <a:t>텍스트필드 삽입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716016" y="2857496"/>
            <a:ext cx="428514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// </a:t>
            </a:r>
            <a:r>
              <a:rPr lang="ko-KR" altLang="en-US" sz="1200" dirty="0"/>
              <a:t>컨테이너의 </a:t>
            </a:r>
            <a:r>
              <a:rPr lang="en-US" altLang="ko-KR" sz="1200" dirty="0"/>
              <a:t>NORTH</a:t>
            </a:r>
            <a:r>
              <a:rPr lang="ko-KR" altLang="en-US" sz="1200" dirty="0"/>
              <a:t>에 툴바를 삽입한다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 err="1"/>
              <a:t>container.add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toolBar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BorderLayout.NORTH</a:t>
            </a:r>
            <a:r>
              <a:rPr lang="en-US" altLang="ko-KR" sz="1200" dirty="0"/>
              <a:t>); </a:t>
            </a:r>
            <a:endParaRPr lang="ko-KR" altLang="en-US" sz="12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819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987" y="4714761"/>
            <a:ext cx="2796923" cy="13984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69614" y="116632"/>
            <a:ext cx="3610298" cy="67945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14-3 : </a:t>
            </a:r>
            <a:r>
              <a:rPr lang="ko-KR" altLang="en-US" dirty="0" err="1"/>
              <a:t>툴바</a:t>
            </a:r>
            <a:br>
              <a:rPr lang="en-US" altLang="ko-KR" dirty="0"/>
            </a:br>
            <a:r>
              <a:rPr lang="ko-KR" altLang="en-US" dirty="0"/>
              <a:t> 만들기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071934" y="188640"/>
            <a:ext cx="4748538" cy="65248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javax.swing</a:t>
            </a:r>
            <a:r>
              <a:rPr lang="en-US" altLang="ko-KR" sz="1100" dirty="0"/>
              <a:t>.*;</a:t>
            </a:r>
          </a:p>
          <a:p>
            <a:pPr defTabSz="180000"/>
            <a:r>
              <a:rPr lang="en-US" altLang="ko-KR" sz="1100" dirty="0"/>
              <a:t>import java.awt.*;</a:t>
            </a:r>
          </a:p>
          <a:p>
            <a:pPr defTabSz="180000"/>
            <a:endParaRPr lang="ko-KR" altLang="en-US" sz="1100" dirty="0"/>
          </a:p>
          <a:p>
            <a:pPr defTabSz="180000"/>
            <a:r>
              <a:rPr lang="en-US" altLang="ko-KR" sz="1100" b="1" dirty="0"/>
              <a:t>public class </a:t>
            </a:r>
            <a:r>
              <a:rPr lang="en-US" altLang="ko-KR" sz="1100" b="1" dirty="0" err="1"/>
              <a:t>ToolBarEx</a:t>
            </a:r>
            <a:r>
              <a:rPr lang="en-US" altLang="ko-KR" sz="1100" b="1" dirty="0"/>
              <a:t> extends </a:t>
            </a:r>
            <a:r>
              <a:rPr lang="en-US" altLang="ko-KR" sz="1100" b="1" dirty="0" err="1"/>
              <a:t>JFrame</a:t>
            </a:r>
            <a:r>
              <a:rPr lang="en-US" altLang="ko-KR" sz="1100" b="1" dirty="0"/>
              <a:t> {</a:t>
            </a:r>
          </a:p>
          <a:p>
            <a:pPr defTabSz="180000"/>
            <a:r>
              <a:rPr lang="en-US" altLang="ko-KR" sz="1100" dirty="0"/>
              <a:t>	private Container </a:t>
            </a:r>
            <a:r>
              <a:rPr lang="en-US" altLang="ko-KR" sz="1100" dirty="0" err="1"/>
              <a:t>contentPane</a:t>
            </a:r>
            <a:r>
              <a:rPr lang="en-US" altLang="ko-KR" sz="1100" dirty="0"/>
              <a:t>;</a:t>
            </a:r>
            <a:endParaRPr lang="en-US" altLang="ko-KR" sz="1100" b="1" dirty="0"/>
          </a:p>
          <a:p>
            <a:pPr defTabSz="180000"/>
            <a:r>
              <a:rPr lang="en-US" altLang="ko-KR" sz="1100" dirty="0"/>
              <a:t>	public </a:t>
            </a:r>
            <a:r>
              <a:rPr lang="en-US" altLang="ko-KR" sz="1100" dirty="0" err="1"/>
              <a:t>ToolBarEx</a:t>
            </a:r>
            <a:r>
              <a:rPr lang="en-US" altLang="ko-KR" sz="1100" dirty="0"/>
              <a:t>() {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setTitle</a:t>
            </a:r>
            <a:r>
              <a:rPr lang="en-US" altLang="ko-KR" sz="1100" dirty="0"/>
              <a:t>("</a:t>
            </a:r>
            <a:r>
              <a:rPr lang="ko-KR" altLang="en-US" sz="1100" dirty="0" err="1"/>
              <a:t>툴바</a:t>
            </a:r>
            <a:r>
              <a:rPr lang="ko-KR" altLang="en-US" sz="1100" dirty="0"/>
              <a:t> 만들기  예제</a:t>
            </a:r>
            <a:r>
              <a:rPr lang="en-US" altLang="ko-KR" sz="1100" dirty="0"/>
              <a:t>");	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setDefaultCloseOperation</a:t>
            </a:r>
            <a:r>
              <a:rPr lang="en-US" altLang="ko-KR" sz="1100" dirty="0"/>
              <a:t>(</a:t>
            </a:r>
            <a:r>
              <a:rPr lang="en-US" altLang="ko-KR" sz="1100" dirty="0" err="1"/>
              <a:t>JFrame.EXIT_ON_CLOSE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contentPane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getContentPane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createToolBar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setSize</a:t>
            </a:r>
            <a:r>
              <a:rPr lang="en-US" altLang="ko-KR" sz="1100" dirty="0"/>
              <a:t>(400,200);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setVisible</a:t>
            </a:r>
            <a:r>
              <a:rPr lang="en-US" altLang="ko-KR" sz="1100" dirty="0"/>
              <a:t>(true);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endParaRPr lang="ko-KR" altLang="en-US" sz="1100" dirty="0"/>
          </a:p>
          <a:p>
            <a:pPr defTabSz="180000"/>
            <a:r>
              <a:rPr lang="en-US" altLang="ko-KR" sz="1100" b="1" dirty="0"/>
              <a:t>	private void </a:t>
            </a:r>
            <a:r>
              <a:rPr lang="en-US" altLang="ko-KR" sz="1100" b="1" dirty="0" err="1"/>
              <a:t>createToolBar</a:t>
            </a:r>
            <a:r>
              <a:rPr lang="en-US" altLang="ko-KR" sz="1100" b="1" dirty="0"/>
              <a:t>() {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JToolBar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toolBar</a:t>
            </a:r>
            <a:r>
              <a:rPr lang="en-US" altLang="ko-KR" sz="1100" dirty="0"/>
              <a:t> = </a:t>
            </a:r>
            <a:r>
              <a:rPr lang="en-US" altLang="ko-KR" sz="1100" b="1" dirty="0"/>
              <a:t>new </a:t>
            </a:r>
            <a:r>
              <a:rPr lang="en-US" altLang="ko-KR" sz="1100" b="1" dirty="0" err="1"/>
              <a:t>JToolBar</a:t>
            </a:r>
            <a:r>
              <a:rPr lang="en-US" altLang="ko-KR" sz="1100" b="1" dirty="0"/>
              <a:t>("</a:t>
            </a:r>
            <a:r>
              <a:rPr lang="en-US" altLang="ko-KR" sz="1100" b="1" dirty="0" err="1"/>
              <a:t>Kitae</a:t>
            </a:r>
            <a:r>
              <a:rPr lang="en-US" altLang="ko-KR" sz="1100" b="1" dirty="0"/>
              <a:t> Menu");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bar.setBackground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Color.LIGHT_GRAY</a:t>
            </a:r>
            <a:r>
              <a:rPr lang="en-US" altLang="ko-KR" sz="1100" dirty="0"/>
              <a:t>);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toolBar</a:t>
            </a:r>
            <a:r>
              <a:rPr lang="en-US" altLang="ko-KR" sz="1100" b="1" dirty="0" err="1"/>
              <a:t>.add</a:t>
            </a:r>
            <a:r>
              <a:rPr lang="en-US" altLang="ko-KR" sz="1100" dirty="0"/>
              <a:t>(</a:t>
            </a:r>
            <a:r>
              <a:rPr lang="en-US" altLang="ko-KR" sz="1100" b="1" dirty="0"/>
              <a:t>new </a:t>
            </a:r>
            <a:r>
              <a:rPr lang="en-US" altLang="ko-KR" sz="1100" b="1" dirty="0" err="1"/>
              <a:t>JButton</a:t>
            </a:r>
            <a:r>
              <a:rPr lang="en-US" altLang="ko-KR" sz="1100" b="1" dirty="0"/>
              <a:t>("New"));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toolBar.add</a:t>
            </a:r>
            <a:r>
              <a:rPr lang="en-US" altLang="ko-KR" sz="1100" dirty="0"/>
              <a:t>(</a:t>
            </a:r>
            <a:r>
              <a:rPr lang="en-US" altLang="ko-KR" sz="1100" b="1" dirty="0"/>
              <a:t>new </a:t>
            </a:r>
            <a:r>
              <a:rPr lang="en-US" altLang="ko-KR" sz="1100" b="1" dirty="0" err="1"/>
              <a:t>JButton</a:t>
            </a:r>
            <a:r>
              <a:rPr lang="en-US" altLang="ko-KR" sz="1100" b="1" dirty="0"/>
              <a:t>(new </a:t>
            </a:r>
            <a:r>
              <a:rPr lang="en-US" altLang="ko-KR" sz="1100" b="1" dirty="0" err="1"/>
              <a:t>ImageIcon</a:t>
            </a:r>
            <a:r>
              <a:rPr lang="en-US" altLang="ko-KR" sz="1100" b="1" dirty="0"/>
              <a:t>("images/open.jpg")));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toolBar</a:t>
            </a:r>
            <a:r>
              <a:rPr lang="en-US" altLang="ko-KR" sz="1100" b="1" dirty="0" err="1"/>
              <a:t>.addSeparator</a:t>
            </a:r>
            <a:r>
              <a:rPr lang="en-US" altLang="ko-KR" sz="1100" b="1" dirty="0"/>
              <a:t>();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toolBar.add</a:t>
            </a:r>
            <a:r>
              <a:rPr lang="en-US" altLang="ko-KR" sz="1100" dirty="0"/>
              <a:t>(</a:t>
            </a:r>
            <a:r>
              <a:rPr lang="en-US" altLang="ko-KR" sz="1100" b="1" dirty="0"/>
              <a:t>new </a:t>
            </a:r>
            <a:r>
              <a:rPr lang="en-US" altLang="ko-KR" sz="1100" b="1" dirty="0" err="1"/>
              <a:t>JButton</a:t>
            </a:r>
            <a:r>
              <a:rPr lang="en-US" altLang="ko-KR" sz="1100" b="1" dirty="0"/>
              <a:t>(new </a:t>
            </a:r>
            <a:r>
              <a:rPr lang="en-US" altLang="ko-KR" sz="1100" b="1" dirty="0" err="1"/>
              <a:t>ImageIcon</a:t>
            </a:r>
            <a:r>
              <a:rPr lang="en-US" altLang="ko-KR" sz="1100" b="1" dirty="0"/>
              <a:t>("images/save.jpg")));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toolBar.add</a:t>
            </a:r>
            <a:r>
              <a:rPr lang="en-US" altLang="ko-KR" sz="1100" dirty="0"/>
              <a:t>(</a:t>
            </a:r>
            <a:r>
              <a:rPr lang="en-US" altLang="ko-KR" sz="1100" b="1" dirty="0"/>
              <a:t>new </a:t>
            </a:r>
            <a:r>
              <a:rPr lang="en-US" altLang="ko-KR" sz="1100" b="1" dirty="0" err="1"/>
              <a:t>JLabel</a:t>
            </a:r>
            <a:r>
              <a:rPr lang="en-US" altLang="ko-KR" sz="1100" b="1" dirty="0"/>
              <a:t>("search")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toolBar.add</a:t>
            </a:r>
            <a:r>
              <a:rPr lang="en-US" altLang="ko-KR" sz="1100" dirty="0"/>
              <a:t>(</a:t>
            </a:r>
            <a:r>
              <a:rPr lang="en-US" altLang="ko-KR" sz="1100" b="1" dirty="0"/>
              <a:t>new </a:t>
            </a:r>
            <a:r>
              <a:rPr lang="en-US" altLang="ko-KR" sz="1100" b="1" dirty="0" err="1"/>
              <a:t>JTextField</a:t>
            </a:r>
            <a:r>
              <a:rPr lang="en-US" altLang="ko-KR" sz="1100" b="1" dirty="0"/>
              <a:t>("text field"));</a:t>
            </a:r>
          </a:p>
          <a:p>
            <a:pPr defTabSz="180000"/>
            <a:endParaRPr lang="en-US" altLang="ko-KR" sz="1100" b="1" dirty="0"/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JComboBox</a:t>
            </a:r>
            <a:r>
              <a:rPr lang="en-US" altLang="ko-KR" sz="1100" dirty="0"/>
              <a:t> combo = </a:t>
            </a:r>
            <a:r>
              <a:rPr lang="en-US" altLang="ko-KR" sz="1100" b="1" dirty="0"/>
              <a:t>new </a:t>
            </a:r>
            <a:r>
              <a:rPr lang="en-US" altLang="ko-KR" sz="1100" b="1" dirty="0" err="1"/>
              <a:t>JComboBox</a:t>
            </a:r>
            <a:r>
              <a:rPr lang="en-US" altLang="ko-KR" sz="1100" b="1" dirty="0"/>
              <a:t>();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combo.addItem</a:t>
            </a:r>
            <a:r>
              <a:rPr lang="en-US" altLang="ko-KR" sz="1100" dirty="0"/>
              <a:t>("Java");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combo.addItem</a:t>
            </a:r>
            <a:r>
              <a:rPr lang="en-US" altLang="ko-KR" sz="1100" dirty="0"/>
              <a:t>("C#");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combo.addItem</a:t>
            </a:r>
            <a:r>
              <a:rPr lang="en-US" altLang="ko-KR" sz="1100" dirty="0"/>
              <a:t>("C");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combo.addItem</a:t>
            </a:r>
            <a:r>
              <a:rPr lang="en-US" altLang="ko-KR" sz="1100" dirty="0"/>
              <a:t>("C++");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toolBaradd</a:t>
            </a:r>
            <a:r>
              <a:rPr lang="en-US" altLang="ko-KR" sz="1100" dirty="0"/>
              <a:t>(combo);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contentPane.</a:t>
            </a:r>
            <a:r>
              <a:rPr lang="en-US" altLang="ko-KR" sz="1100" b="1" dirty="0" err="1"/>
              <a:t>add</a:t>
            </a:r>
            <a:r>
              <a:rPr lang="en-US" altLang="ko-KR" sz="1100" b="1" dirty="0"/>
              <a:t>(</a:t>
            </a:r>
            <a:r>
              <a:rPr lang="en-US" altLang="ko-KR" sz="1100" dirty="0" err="1"/>
              <a:t>toolBar</a:t>
            </a:r>
            <a:r>
              <a:rPr lang="en-US" altLang="ko-KR" sz="1100" b="1" dirty="0"/>
              <a:t>, </a:t>
            </a:r>
            <a:r>
              <a:rPr lang="en-US" altLang="ko-KR" sz="1100" b="1" dirty="0" err="1"/>
              <a:t>BorderLayout.NORTH</a:t>
            </a:r>
            <a:r>
              <a:rPr lang="en-US" altLang="ko-KR" sz="1100" b="1" dirty="0"/>
              <a:t>);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endParaRPr lang="ko-KR" altLang="en-US" sz="1100" dirty="0"/>
          </a:p>
          <a:p>
            <a:pPr defTabSz="180000"/>
            <a:r>
              <a:rPr lang="en-US" altLang="ko-KR" sz="1100" dirty="0"/>
              <a:t>	public static void main(String 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pPr defTabSz="180000"/>
            <a:r>
              <a:rPr lang="en-US" altLang="ko-KR" sz="1100" dirty="0"/>
              <a:t>		new </a:t>
            </a:r>
            <a:r>
              <a:rPr lang="en-US" altLang="ko-KR" sz="1100" dirty="0" err="1"/>
              <a:t>ToolBarEx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} 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297624" y="5037853"/>
            <a:ext cx="700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툴바의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ko-KR" altLang="en-US" sz="1200" dirty="0"/>
              <a:t>이름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6954" y="2458894"/>
            <a:ext cx="29231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초기 </a:t>
            </a:r>
            <a:r>
              <a:rPr lang="ko-KR" altLang="en-US" sz="1200" dirty="0" err="1"/>
              <a:t>컨텐트팬의</a:t>
            </a:r>
            <a:r>
              <a:rPr lang="ko-KR" altLang="en-US" sz="1200" dirty="0"/>
              <a:t> </a:t>
            </a:r>
            <a:r>
              <a:rPr lang="en-US" altLang="ko-KR" sz="1200" dirty="0"/>
              <a:t>NORTH</a:t>
            </a:r>
            <a:r>
              <a:rPr lang="ko-KR" altLang="en-US" sz="1200" dirty="0"/>
              <a:t>에 부착된 </a:t>
            </a:r>
            <a:r>
              <a:rPr lang="ko-KR" altLang="en-US" sz="1200" dirty="0" err="1"/>
              <a:t>툴바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837001" y="4251409"/>
            <a:ext cx="2544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핸들을 드래그하여 </a:t>
            </a:r>
            <a:r>
              <a:rPr lang="en-US" altLang="ko-KR" sz="1200" dirty="0"/>
              <a:t>SOUTH</a:t>
            </a:r>
            <a:r>
              <a:rPr lang="ko-KR" altLang="en-US" sz="1200" dirty="0"/>
              <a:t>로 이동</a:t>
            </a:r>
          </a:p>
        </p:txBody>
      </p:sp>
      <p:sp>
        <p:nvSpPr>
          <p:cNvPr id="6" name="자유형 5"/>
          <p:cNvSpPr/>
          <p:nvPr/>
        </p:nvSpPr>
        <p:spPr>
          <a:xfrm>
            <a:off x="856841" y="5268686"/>
            <a:ext cx="690823" cy="154338"/>
          </a:xfrm>
          <a:custGeom>
            <a:avLst/>
            <a:gdLst>
              <a:gd name="connsiteX0" fmla="*/ 0 w 853440"/>
              <a:gd name="connsiteY0" fmla="*/ 0 h 145306"/>
              <a:gd name="connsiteX1" fmla="*/ 296092 w 853440"/>
              <a:gd name="connsiteY1" fmla="*/ 52251 h 145306"/>
              <a:gd name="connsiteX2" fmla="*/ 461555 w 853440"/>
              <a:gd name="connsiteY2" fmla="*/ 139337 h 145306"/>
              <a:gd name="connsiteX3" fmla="*/ 853440 w 853440"/>
              <a:gd name="connsiteY3" fmla="*/ 130628 h 145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3440" h="145306">
                <a:moveTo>
                  <a:pt x="0" y="0"/>
                </a:moveTo>
                <a:cubicBezTo>
                  <a:pt x="109583" y="14514"/>
                  <a:pt x="219166" y="29028"/>
                  <a:pt x="296092" y="52251"/>
                </a:cubicBezTo>
                <a:cubicBezTo>
                  <a:pt x="373018" y="75474"/>
                  <a:pt x="368664" y="126274"/>
                  <a:pt x="461555" y="139337"/>
                </a:cubicBezTo>
                <a:cubicBezTo>
                  <a:pt x="554446" y="152400"/>
                  <a:pt x="703943" y="141514"/>
                  <a:pt x="853440" y="130628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9" name="TextBox 18"/>
          <p:cNvSpPr txBox="1"/>
          <p:nvPr/>
        </p:nvSpPr>
        <p:spPr>
          <a:xfrm>
            <a:off x="1067987" y="6173527"/>
            <a:ext cx="2864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핸들을 드래그하여 임의의 위치로 이동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49" y="1036232"/>
            <a:ext cx="2796923" cy="13984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48" y="2841689"/>
            <a:ext cx="2796923" cy="139846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63800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툴팁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4608512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툴팁</a:t>
            </a:r>
            <a:endParaRPr lang="en-US" altLang="ko-KR" dirty="0"/>
          </a:p>
          <a:p>
            <a:pPr lvl="1"/>
            <a:r>
              <a:rPr lang="ko-KR" altLang="en-US" dirty="0"/>
              <a:t>스윙 컴포넌트를 설명하는 팁 문구</a:t>
            </a:r>
            <a:endParaRPr lang="en-US" altLang="ko-KR" dirty="0"/>
          </a:p>
          <a:p>
            <a:pPr lvl="2"/>
            <a:r>
              <a:rPr lang="ko-KR" altLang="en-US" dirty="0"/>
              <a:t>팁 문구는 문자열만 가능</a:t>
            </a:r>
            <a:endParaRPr lang="en-US" altLang="ko-KR" dirty="0"/>
          </a:p>
          <a:p>
            <a:pPr lvl="1"/>
            <a:r>
              <a:rPr lang="ko-KR" altLang="en-US" dirty="0"/>
              <a:t>컴포넌트 위에 마우스를 올리면 잠깐 나타났다가 사라짐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 err="1"/>
              <a:t>툴팁</a:t>
            </a:r>
            <a:r>
              <a:rPr lang="ko-KR" altLang="en-US" dirty="0"/>
              <a:t> 생성</a:t>
            </a:r>
            <a:endParaRPr lang="en-US" altLang="ko-KR" dirty="0"/>
          </a:p>
          <a:p>
            <a:pPr marL="822960" lvl="1" indent="-457200">
              <a:buFont typeface="+mj-lt"/>
              <a:buAutoNum type="arabicPeriod"/>
            </a:pPr>
            <a:r>
              <a:rPr lang="en-US" altLang="ko-KR" strike="sngStrike" dirty="0" err="1"/>
              <a:t>JToolTip</a:t>
            </a:r>
            <a:r>
              <a:rPr lang="en-US" altLang="ko-KR" strike="sngStrike" dirty="0"/>
              <a:t> </a:t>
            </a:r>
            <a:r>
              <a:rPr lang="ko-KR" altLang="en-US" strike="sngStrike" dirty="0"/>
              <a:t>클래스 이용</a:t>
            </a:r>
            <a:r>
              <a:rPr lang="en-US" altLang="ko-KR" dirty="0"/>
              <a:t>(</a:t>
            </a:r>
            <a:r>
              <a:rPr lang="ko-KR" altLang="en-US" dirty="0"/>
              <a:t>복잡하므로 권하지 않음</a:t>
            </a:r>
            <a:r>
              <a:rPr lang="en-US" altLang="ko-KR" dirty="0"/>
              <a:t>)</a:t>
            </a:r>
          </a:p>
          <a:p>
            <a:pPr marL="822960" lvl="1" indent="-457200">
              <a:buFont typeface="+mj-lt"/>
              <a:buAutoNum type="arabicPeriod"/>
            </a:pPr>
            <a:r>
              <a:rPr lang="en-US" altLang="ko-KR" dirty="0" err="1"/>
              <a:t>JComponent.setToolTipText</a:t>
            </a:r>
            <a:r>
              <a:rPr lang="en-US" altLang="ko-KR" dirty="0"/>
              <a:t>(String </a:t>
            </a:r>
            <a:r>
              <a:rPr lang="en-US" altLang="ko-KR" dirty="0" err="1"/>
              <a:t>msg</a:t>
            </a:r>
            <a:r>
              <a:rPr lang="en-US" altLang="ko-KR" dirty="0"/>
              <a:t>) </a:t>
            </a:r>
            <a:r>
              <a:rPr lang="ko-KR" altLang="en-US" dirty="0"/>
              <a:t>이용 </a:t>
            </a:r>
            <a:r>
              <a:rPr lang="en-US" altLang="ko-KR" dirty="0"/>
              <a:t>: </a:t>
            </a:r>
            <a:r>
              <a:rPr lang="ko-KR" altLang="en-US" dirty="0"/>
              <a:t>권장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349869" y="5733256"/>
            <a:ext cx="475252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// </a:t>
            </a:r>
            <a:r>
              <a:rPr lang="ko-KR" altLang="en-US" sz="1400" dirty="0"/>
              <a:t>버튼에 </a:t>
            </a:r>
            <a:r>
              <a:rPr lang="ko-KR" altLang="en-US" sz="1400" dirty="0" err="1"/>
              <a:t>툴팁을</a:t>
            </a:r>
            <a:r>
              <a:rPr lang="ko-KR" altLang="en-US" sz="1400" dirty="0"/>
              <a:t> 다는 예</a:t>
            </a:r>
            <a:endParaRPr lang="en-US" altLang="ko-KR" sz="1400" dirty="0"/>
          </a:p>
          <a:p>
            <a:r>
              <a:rPr lang="en-US" altLang="ko-KR" sz="1400" dirty="0" err="1"/>
              <a:t>JButton</a:t>
            </a:r>
            <a:r>
              <a:rPr lang="en-US" altLang="ko-KR" sz="1400" dirty="0"/>
              <a:t> b = 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("open");</a:t>
            </a:r>
          </a:p>
          <a:p>
            <a:pPr marL="0" lvl="3"/>
            <a:r>
              <a:rPr lang="en-US" altLang="ko-KR" sz="1400" dirty="0" err="1"/>
              <a:t>b.setToolTipText</a:t>
            </a:r>
            <a:r>
              <a:rPr lang="en-US" altLang="ko-KR" sz="1400" dirty="0"/>
              <a:t>("</a:t>
            </a:r>
            <a:r>
              <a:rPr lang="ko-KR" altLang="en-US" sz="1400" dirty="0"/>
              <a:t>클릭하면 파일을 엽니다</a:t>
            </a:r>
            <a:r>
              <a:rPr lang="en-US" altLang="ko-KR" sz="1400" dirty="0"/>
              <a:t>");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897207"/>
            <a:ext cx="3577455" cy="13238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941672" y="390546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툴팁</a:t>
            </a:r>
            <a:endParaRPr lang="ko-KR" altLang="en-US" sz="1400" dirty="0"/>
          </a:p>
        </p:txBody>
      </p:sp>
      <p:sp>
        <p:nvSpPr>
          <p:cNvPr id="7" name="자유형 6"/>
          <p:cNvSpPr/>
          <p:nvPr/>
        </p:nvSpPr>
        <p:spPr>
          <a:xfrm>
            <a:off x="2349522" y="3703900"/>
            <a:ext cx="1166948" cy="376653"/>
          </a:xfrm>
          <a:custGeom>
            <a:avLst/>
            <a:gdLst>
              <a:gd name="connsiteX0" fmla="*/ 0 w 1166948"/>
              <a:gd name="connsiteY0" fmla="*/ 365760 h 376653"/>
              <a:gd name="connsiteX1" fmla="*/ 583474 w 1166948"/>
              <a:gd name="connsiteY1" fmla="*/ 365760 h 376653"/>
              <a:gd name="connsiteX2" fmla="*/ 1027611 w 1166948"/>
              <a:gd name="connsiteY2" fmla="*/ 252549 h 376653"/>
              <a:gd name="connsiteX3" fmla="*/ 1166948 w 1166948"/>
              <a:gd name="connsiteY3" fmla="*/ 0 h 3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6948" h="376653">
                <a:moveTo>
                  <a:pt x="0" y="365760"/>
                </a:moveTo>
                <a:cubicBezTo>
                  <a:pt x="206103" y="375194"/>
                  <a:pt x="412206" y="384629"/>
                  <a:pt x="583474" y="365760"/>
                </a:cubicBezTo>
                <a:cubicBezTo>
                  <a:pt x="754743" y="346891"/>
                  <a:pt x="930366" y="313509"/>
                  <a:pt x="1027611" y="252549"/>
                </a:cubicBezTo>
                <a:cubicBezTo>
                  <a:pt x="1124856" y="191589"/>
                  <a:pt x="1145902" y="95794"/>
                  <a:pt x="1166948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569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07504" y="148471"/>
            <a:ext cx="4229472" cy="67945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14-4 : </a:t>
            </a:r>
            <a:r>
              <a:rPr lang="ko-KR" altLang="en-US" dirty="0" err="1"/>
              <a:t>툴팁</a:t>
            </a:r>
            <a:r>
              <a:rPr lang="ko-KR" altLang="en-US" dirty="0"/>
              <a:t> 달기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214810" y="127139"/>
            <a:ext cx="4821686" cy="65556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import </a:t>
            </a:r>
            <a:r>
              <a:rPr lang="en-US" altLang="ko-KR" sz="1000" dirty="0" err="1"/>
              <a:t>javax.swing</a:t>
            </a:r>
            <a:r>
              <a:rPr lang="en-US" altLang="ko-KR" sz="1000" dirty="0"/>
              <a:t>.*;</a:t>
            </a:r>
          </a:p>
          <a:p>
            <a:pPr defTabSz="180000"/>
            <a:r>
              <a:rPr lang="en-US" altLang="ko-KR" sz="1000" dirty="0"/>
              <a:t>import java.awt.*;</a:t>
            </a:r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b="1" dirty="0"/>
              <a:t>public class </a:t>
            </a:r>
            <a:r>
              <a:rPr lang="en-US" altLang="ko-KR" sz="1000" b="1" dirty="0" err="1"/>
              <a:t>ToolTipEx</a:t>
            </a:r>
            <a:r>
              <a:rPr lang="en-US" altLang="ko-KR" sz="1000" b="1" dirty="0"/>
              <a:t> extends </a:t>
            </a:r>
            <a:r>
              <a:rPr lang="en-US" altLang="ko-KR" sz="1000" b="1" dirty="0" err="1"/>
              <a:t>JFrame</a:t>
            </a:r>
            <a:r>
              <a:rPr lang="en-US" altLang="ko-KR" sz="1000" b="1" dirty="0"/>
              <a:t> {</a:t>
            </a:r>
          </a:p>
          <a:p>
            <a:pPr defTabSz="180000"/>
            <a:r>
              <a:rPr lang="en-US" altLang="ko-KR" sz="1000" dirty="0"/>
              <a:t>	private Container </a:t>
            </a:r>
            <a:r>
              <a:rPr lang="en-US" altLang="ko-KR" sz="1000" dirty="0" err="1"/>
              <a:t>contentPane</a:t>
            </a:r>
            <a:r>
              <a:rPr lang="en-US" altLang="ko-KR" sz="1000" dirty="0"/>
              <a:t>;	</a:t>
            </a:r>
          </a:p>
          <a:p>
            <a:pPr defTabSz="180000"/>
            <a:r>
              <a:rPr lang="en-US" altLang="ko-KR" sz="1000" dirty="0"/>
              <a:t>	public </a:t>
            </a:r>
            <a:r>
              <a:rPr lang="en-US" altLang="ko-KR" sz="1000" dirty="0" err="1"/>
              <a:t>ToolTipEx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setTitle</a:t>
            </a:r>
            <a:r>
              <a:rPr lang="en-US" altLang="ko-KR" sz="1000" dirty="0"/>
              <a:t>("</a:t>
            </a:r>
            <a:r>
              <a:rPr lang="ko-KR" altLang="en-US" sz="1000" dirty="0" err="1"/>
              <a:t>툴팁</a:t>
            </a:r>
            <a:r>
              <a:rPr lang="ko-KR" altLang="en-US" sz="1000" dirty="0"/>
              <a:t>  예제</a:t>
            </a:r>
            <a:r>
              <a:rPr lang="en-US" altLang="ko-KR" sz="1000" dirty="0"/>
              <a:t>");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setDefaultCloseOperation</a:t>
            </a:r>
            <a:r>
              <a:rPr lang="en-US" altLang="ko-KR" sz="1000" dirty="0"/>
              <a:t>(</a:t>
            </a:r>
            <a:r>
              <a:rPr lang="en-US" altLang="ko-KR" sz="1000" dirty="0" err="1"/>
              <a:t>JFrame.</a:t>
            </a:r>
            <a:r>
              <a:rPr lang="en-US" altLang="ko-KR" sz="1000" i="1" dirty="0" err="1"/>
              <a:t>EXIT_ON_CLOSE</a:t>
            </a:r>
            <a:r>
              <a:rPr lang="en-US" altLang="ko-KR" sz="1000" i="1" dirty="0"/>
              <a:t>);</a:t>
            </a:r>
          </a:p>
          <a:p>
            <a:pPr defTabSz="180000"/>
            <a:r>
              <a:rPr lang="en-US" altLang="ko-KR" sz="1000" i="1" dirty="0"/>
              <a:t>	</a:t>
            </a:r>
            <a:r>
              <a:rPr lang="en-US" altLang="ko-KR" sz="1000" dirty="0"/>
              <a:t>	</a:t>
            </a:r>
            <a:r>
              <a:rPr lang="en-US" altLang="ko-KR" sz="1000" dirty="0" err="1"/>
              <a:t>contentPane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getContentPane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createToolBar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setSize</a:t>
            </a:r>
            <a:r>
              <a:rPr lang="en-US" altLang="ko-KR" sz="1000" dirty="0"/>
              <a:t>(400,150);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setVisible</a:t>
            </a:r>
            <a:r>
              <a:rPr lang="en-US" altLang="ko-KR" sz="1000" dirty="0"/>
              <a:t>(true);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b="1" dirty="0"/>
              <a:t>	</a:t>
            </a:r>
            <a:r>
              <a:rPr lang="en-US" altLang="ko-KR" sz="1000" dirty="0"/>
              <a:t> </a:t>
            </a:r>
            <a:r>
              <a:rPr lang="en-US" altLang="ko-KR" sz="1000" b="1" dirty="0"/>
              <a:t>private </a:t>
            </a:r>
            <a:r>
              <a:rPr lang="en-US" altLang="ko-KR" sz="1000" dirty="0"/>
              <a:t> </a:t>
            </a:r>
            <a:r>
              <a:rPr lang="en-US" altLang="ko-KR" sz="1000" b="1" dirty="0"/>
              <a:t>void </a:t>
            </a:r>
            <a:r>
              <a:rPr lang="en-US" altLang="ko-KR" sz="1000" b="1" dirty="0" err="1"/>
              <a:t>createToolBar</a:t>
            </a:r>
            <a:r>
              <a:rPr lang="en-US" altLang="ko-KR" sz="1000" b="1" dirty="0"/>
              <a:t>()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JToolBar</a:t>
            </a:r>
            <a:r>
              <a:rPr lang="en-US" altLang="ko-KR" sz="1000" dirty="0"/>
              <a:t> bar = </a:t>
            </a:r>
            <a:r>
              <a:rPr lang="en-US" altLang="ko-KR" sz="1000" b="1" dirty="0"/>
              <a:t>new </a:t>
            </a:r>
            <a:r>
              <a:rPr lang="en-US" altLang="ko-KR" sz="1000" b="1" dirty="0" err="1"/>
              <a:t>JToolBar</a:t>
            </a:r>
            <a:r>
              <a:rPr lang="en-US" altLang="ko-KR" sz="1000" b="1" dirty="0"/>
              <a:t>("</a:t>
            </a:r>
            <a:r>
              <a:rPr lang="en-US" altLang="ko-KR" sz="1000" b="1" dirty="0" err="1"/>
              <a:t>Kitae</a:t>
            </a:r>
            <a:r>
              <a:rPr lang="en-US" altLang="ko-KR" sz="1000" b="1" dirty="0"/>
              <a:t> Menu");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bar.setBackground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Color.</a:t>
            </a:r>
            <a:r>
              <a:rPr lang="en-US" altLang="ko-KR" sz="1000" i="1" dirty="0" err="1"/>
              <a:t>LIGHT_GRAY</a:t>
            </a:r>
            <a:r>
              <a:rPr lang="en-US" altLang="ko-KR" sz="1000" i="1" dirty="0"/>
              <a:t>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JButton</a:t>
            </a:r>
            <a:r>
              <a:rPr lang="en-US" altLang="ko-KR" sz="1000" dirty="0"/>
              <a:t> </a:t>
            </a:r>
            <a:r>
              <a:rPr lang="en-US" altLang="ko-KR" sz="1000" dirty="0" err="1"/>
              <a:t>newBtn</a:t>
            </a:r>
            <a:r>
              <a:rPr lang="en-US" altLang="ko-KR" sz="1000" dirty="0"/>
              <a:t> = </a:t>
            </a:r>
            <a:r>
              <a:rPr lang="en-US" altLang="ko-KR" sz="1000" b="1" dirty="0"/>
              <a:t>new </a:t>
            </a:r>
            <a:r>
              <a:rPr lang="en-US" altLang="ko-KR" sz="1000" b="1" dirty="0" err="1"/>
              <a:t>JButton</a:t>
            </a:r>
            <a:r>
              <a:rPr lang="en-US" altLang="ko-KR" sz="1000" b="1" dirty="0"/>
              <a:t>("New");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b="1" dirty="0" err="1"/>
              <a:t>newBtn.setToolTipText</a:t>
            </a:r>
            <a:r>
              <a:rPr lang="en-US" altLang="ko-KR" sz="1000" b="1" dirty="0"/>
              <a:t>("</a:t>
            </a:r>
            <a:r>
              <a:rPr lang="ko-KR" altLang="en-US" sz="1000" b="1" dirty="0"/>
              <a:t>파일을 생성합니다</a:t>
            </a:r>
            <a:r>
              <a:rPr lang="en-US" altLang="ko-KR" sz="1000" b="1" dirty="0"/>
              <a:t>.");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bar.add</a:t>
            </a:r>
            <a:r>
              <a:rPr lang="en-US" altLang="ko-KR" sz="1000" dirty="0"/>
              <a:t>(</a:t>
            </a:r>
            <a:r>
              <a:rPr lang="en-US" altLang="ko-KR" sz="1000" dirty="0" err="1"/>
              <a:t>newBtn</a:t>
            </a:r>
            <a:r>
              <a:rPr lang="en-US" altLang="ko-KR" sz="1000" dirty="0"/>
              <a:t>);</a:t>
            </a:r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JButton</a:t>
            </a:r>
            <a:r>
              <a:rPr lang="en-US" altLang="ko-KR" sz="1000" dirty="0"/>
              <a:t> </a:t>
            </a:r>
            <a:r>
              <a:rPr lang="en-US" altLang="ko-KR" sz="1000" dirty="0" err="1"/>
              <a:t>openBtn</a:t>
            </a:r>
            <a:r>
              <a:rPr lang="en-US" altLang="ko-KR" sz="1000" dirty="0"/>
              <a:t> = </a:t>
            </a:r>
            <a:r>
              <a:rPr lang="en-US" altLang="ko-KR" sz="1000" b="1" dirty="0"/>
              <a:t>new </a:t>
            </a:r>
            <a:r>
              <a:rPr lang="en-US" altLang="ko-KR" sz="1000" b="1" dirty="0" err="1"/>
              <a:t>JButton</a:t>
            </a:r>
            <a:r>
              <a:rPr lang="en-US" altLang="ko-KR" sz="1000" b="1" dirty="0"/>
              <a:t>(new </a:t>
            </a:r>
            <a:r>
              <a:rPr lang="en-US" altLang="ko-KR" sz="1000" b="1" dirty="0" err="1"/>
              <a:t>ImageIcon</a:t>
            </a:r>
            <a:r>
              <a:rPr lang="en-US" altLang="ko-KR" sz="1000" b="1" dirty="0"/>
              <a:t>("images/open.jpg"));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b="1" dirty="0" err="1"/>
              <a:t>openBtn.setToolTipText</a:t>
            </a:r>
            <a:r>
              <a:rPr lang="en-US" altLang="ko-KR" sz="1000" b="1" dirty="0"/>
              <a:t>("</a:t>
            </a:r>
            <a:r>
              <a:rPr lang="ko-KR" altLang="en-US" sz="1000" b="1" dirty="0"/>
              <a:t>파일을 엽니다</a:t>
            </a:r>
            <a:r>
              <a:rPr lang="en-US" altLang="ko-KR" sz="1000" b="1" dirty="0"/>
              <a:t>.");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bar.add</a:t>
            </a:r>
            <a:r>
              <a:rPr lang="en-US" altLang="ko-KR" sz="1000" dirty="0"/>
              <a:t>(</a:t>
            </a:r>
            <a:r>
              <a:rPr lang="en-US" altLang="ko-KR" sz="1000" dirty="0" err="1"/>
              <a:t>openBtn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bar.addSeparator</a:t>
            </a:r>
            <a:r>
              <a:rPr lang="en-US" altLang="ko-KR" sz="1000" dirty="0"/>
              <a:t>();</a:t>
            </a:r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JButton</a:t>
            </a:r>
            <a:r>
              <a:rPr lang="en-US" altLang="ko-KR" sz="1000" dirty="0"/>
              <a:t> </a:t>
            </a:r>
            <a:r>
              <a:rPr lang="en-US" altLang="ko-KR" sz="1000" dirty="0" err="1"/>
              <a:t>saveBtn</a:t>
            </a:r>
            <a:r>
              <a:rPr lang="en-US" altLang="ko-KR" sz="1000" dirty="0"/>
              <a:t> = </a:t>
            </a:r>
            <a:r>
              <a:rPr lang="en-US" altLang="ko-KR" sz="1000" b="1" dirty="0"/>
              <a:t>new </a:t>
            </a:r>
            <a:r>
              <a:rPr lang="en-US" altLang="ko-KR" sz="1000" b="1" dirty="0" err="1"/>
              <a:t>JButton</a:t>
            </a:r>
            <a:r>
              <a:rPr lang="en-US" altLang="ko-KR" sz="1000" b="1" dirty="0"/>
              <a:t>(new </a:t>
            </a:r>
            <a:r>
              <a:rPr lang="en-US" altLang="ko-KR" sz="1000" b="1" dirty="0" err="1"/>
              <a:t>ImageIcon</a:t>
            </a:r>
            <a:r>
              <a:rPr lang="en-US" altLang="ko-KR" sz="1000" b="1" dirty="0"/>
              <a:t>("images/save.jpg"));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b="1" dirty="0" err="1"/>
              <a:t>saveBtn.setToolTipText</a:t>
            </a:r>
            <a:r>
              <a:rPr lang="en-US" altLang="ko-KR" sz="1000" b="1" dirty="0"/>
              <a:t>("</a:t>
            </a:r>
            <a:r>
              <a:rPr lang="ko-KR" altLang="en-US" sz="1000" b="1" dirty="0"/>
              <a:t>파일을 저장합니다</a:t>
            </a:r>
            <a:r>
              <a:rPr lang="en-US" altLang="ko-KR" sz="1000" b="1" dirty="0"/>
              <a:t>.");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bar.add</a:t>
            </a:r>
            <a:r>
              <a:rPr lang="en-US" altLang="ko-KR" sz="1000" dirty="0"/>
              <a:t>(</a:t>
            </a:r>
            <a:r>
              <a:rPr lang="en-US" altLang="ko-KR" sz="1000" dirty="0" err="1"/>
              <a:t>saveBtn</a:t>
            </a:r>
            <a:r>
              <a:rPr lang="en-US" altLang="ko-KR" sz="1000" dirty="0"/>
              <a:t>);</a:t>
            </a:r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bar.add</a:t>
            </a:r>
            <a:r>
              <a:rPr lang="en-US" altLang="ko-KR" sz="1000" dirty="0"/>
              <a:t>(</a:t>
            </a:r>
            <a:r>
              <a:rPr lang="en-US" altLang="ko-KR" sz="1000" b="1" dirty="0"/>
              <a:t>new </a:t>
            </a:r>
            <a:r>
              <a:rPr lang="en-US" altLang="ko-KR" sz="1000" b="1" dirty="0" err="1"/>
              <a:t>JLabel</a:t>
            </a:r>
            <a:r>
              <a:rPr lang="en-US" altLang="ko-KR" sz="1000" b="1" dirty="0"/>
              <a:t>("search"));</a:t>
            </a:r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JTextField</a:t>
            </a:r>
            <a:r>
              <a:rPr lang="en-US" altLang="ko-KR" sz="1000" dirty="0"/>
              <a:t> </a:t>
            </a:r>
            <a:r>
              <a:rPr lang="en-US" altLang="ko-KR" sz="1000" dirty="0" err="1"/>
              <a:t>tf</a:t>
            </a:r>
            <a:r>
              <a:rPr lang="en-US" altLang="ko-KR" sz="1000" dirty="0"/>
              <a:t> = </a:t>
            </a:r>
            <a:r>
              <a:rPr lang="en-US" altLang="ko-KR" sz="1000" b="1" dirty="0"/>
              <a:t>new </a:t>
            </a:r>
            <a:r>
              <a:rPr lang="en-US" altLang="ko-KR" sz="1000" b="1" dirty="0" err="1"/>
              <a:t>JTextField</a:t>
            </a:r>
            <a:r>
              <a:rPr lang="en-US" altLang="ko-KR" sz="1000" b="1" dirty="0"/>
              <a:t>("text field");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b="1" dirty="0" err="1"/>
              <a:t>tf.setToolTipText</a:t>
            </a:r>
            <a:r>
              <a:rPr lang="en-US" altLang="ko-KR" sz="1000" b="1" dirty="0"/>
              <a:t>("</a:t>
            </a:r>
            <a:r>
              <a:rPr lang="ko-KR" altLang="en-US" sz="1000" b="1" dirty="0" err="1"/>
              <a:t>찾고자하는</a:t>
            </a:r>
            <a:r>
              <a:rPr lang="ko-KR" altLang="en-US" sz="1000" b="1" dirty="0"/>
              <a:t> 문자열을 입력하세요</a:t>
            </a:r>
            <a:r>
              <a:rPr lang="en-US" altLang="ko-KR" sz="1000" b="1" dirty="0"/>
              <a:t>");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bar.add</a:t>
            </a:r>
            <a:r>
              <a:rPr lang="en-US" altLang="ko-KR" sz="1000" dirty="0"/>
              <a:t>(</a:t>
            </a:r>
            <a:r>
              <a:rPr lang="en-US" altLang="ko-KR" sz="1000" dirty="0" err="1"/>
              <a:t>tf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contentPane.add</a:t>
            </a:r>
            <a:r>
              <a:rPr lang="en-US" altLang="ko-KR" sz="1000" dirty="0"/>
              <a:t>(bar, </a:t>
            </a:r>
            <a:r>
              <a:rPr lang="en-US" altLang="ko-KR" sz="1000" dirty="0" err="1"/>
              <a:t>BorderLayout.</a:t>
            </a:r>
            <a:r>
              <a:rPr lang="en-US" altLang="ko-KR" sz="1000" i="1" dirty="0" err="1"/>
              <a:t>NORTH</a:t>
            </a:r>
            <a:r>
              <a:rPr lang="en-US" altLang="ko-KR" sz="1000" i="1" dirty="0"/>
              <a:t>);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dirty="0"/>
              <a:t>	public static void main(String [] </a:t>
            </a:r>
            <a:r>
              <a:rPr lang="en-US" altLang="ko-KR" sz="1000" dirty="0" err="1"/>
              <a:t>args</a:t>
            </a:r>
            <a:r>
              <a:rPr lang="en-US" altLang="ko-KR" sz="1000" dirty="0"/>
              <a:t>) {</a:t>
            </a:r>
          </a:p>
          <a:p>
            <a:pPr defTabSz="180000"/>
            <a:r>
              <a:rPr lang="en-US" altLang="ko-KR" sz="1000" dirty="0"/>
              <a:t>		new </a:t>
            </a:r>
            <a:r>
              <a:rPr lang="en-US" altLang="ko-KR" sz="1000" dirty="0" err="1"/>
              <a:t>ToolTipEx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} </a:t>
            </a:r>
            <a:endParaRPr lang="ko-KR" altLang="en-US" sz="10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5157192"/>
            <a:ext cx="3352636" cy="12406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980728"/>
            <a:ext cx="3352636" cy="12406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388655"/>
            <a:ext cx="3352636" cy="12406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789040"/>
            <a:ext cx="3352636" cy="124068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07289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툴팁</a:t>
            </a:r>
            <a:r>
              <a:rPr lang="ko-KR" altLang="en-US" dirty="0"/>
              <a:t> 활성화 및 </a:t>
            </a:r>
            <a:r>
              <a:rPr lang="ko-KR" altLang="en-US" dirty="0" err="1"/>
              <a:t>툴팁</a:t>
            </a:r>
            <a:r>
              <a:rPr lang="ko-KR" altLang="en-US" dirty="0"/>
              <a:t> 지연 시간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4752528"/>
          </a:xfrm>
        </p:spPr>
        <p:txBody>
          <a:bodyPr/>
          <a:lstStyle/>
          <a:p>
            <a:pPr lvl="1"/>
            <a:r>
              <a:rPr lang="en-US" altLang="ko-KR" dirty="0" err="1"/>
              <a:t>ToolTipManager</a:t>
            </a:r>
            <a:r>
              <a:rPr lang="en-US" altLang="ko-KR" dirty="0"/>
              <a:t> </a:t>
            </a:r>
            <a:r>
              <a:rPr lang="ko-KR" altLang="en-US" dirty="0"/>
              <a:t>클래스 이용</a:t>
            </a:r>
            <a:endParaRPr lang="en-US" altLang="ko-KR" dirty="0"/>
          </a:p>
          <a:p>
            <a:pPr lvl="2"/>
            <a:r>
              <a:rPr lang="ko-KR" altLang="en-US" dirty="0" err="1"/>
              <a:t>툴팁</a:t>
            </a:r>
            <a:r>
              <a:rPr lang="ko-KR" altLang="en-US" dirty="0"/>
              <a:t> 제어 기능은 모든 </a:t>
            </a:r>
            <a:r>
              <a:rPr lang="ko-KR" altLang="en-US" dirty="0" err="1"/>
              <a:t>툴팁에</a:t>
            </a:r>
            <a:r>
              <a:rPr lang="ko-KR" altLang="en-US" dirty="0"/>
              <a:t> 일괄 적용</a:t>
            </a:r>
            <a:endParaRPr lang="en-US" altLang="ko-KR" dirty="0"/>
          </a:p>
          <a:p>
            <a:pPr lvl="1"/>
            <a:r>
              <a:rPr lang="ko-KR" altLang="en-US" dirty="0" err="1"/>
              <a:t>툴팁</a:t>
            </a:r>
            <a:r>
              <a:rPr lang="ko-KR" altLang="en-US" dirty="0"/>
              <a:t> 매니저 객체 생성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툴팁</a:t>
            </a:r>
            <a:r>
              <a:rPr lang="ko-KR" altLang="en-US" dirty="0"/>
              <a:t> 활성화</a:t>
            </a:r>
            <a:r>
              <a:rPr lang="en-US" altLang="ko-KR" dirty="0"/>
              <a:t>/</a:t>
            </a:r>
            <a:r>
              <a:rPr lang="ko-KR" altLang="en-US" dirty="0"/>
              <a:t>비활성화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툴팁이</a:t>
            </a:r>
            <a:r>
              <a:rPr lang="ko-KR" altLang="en-US" dirty="0"/>
              <a:t> 나타나는 최초 지연시간 제어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툴팁이</a:t>
            </a:r>
            <a:r>
              <a:rPr lang="ko-KR" altLang="en-US" dirty="0"/>
              <a:t> 켜져 있는 지연 시간 제어</a:t>
            </a:r>
            <a:endParaRPr lang="en-US" altLang="ko-KR" dirty="0"/>
          </a:p>
          <a:p>
            <a:pPr lvl="2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403648" y="2646784"/>
            <a:ext cx="667223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ToolTipManager</a:t>
            </a:r>
            <a:r>
              <a:rPr lang="en-US" altLang="ko-KR" sz="1400" dirty="0"/>
              <a:t> m = </a:t>
            </a:r>
            <a:r>
              <a:rPr lang="en-US" altLang="ko-KR" sz="1400" dirty="0" err="1"/>
              <a:t>ToolTipManager.sharedInstance</a:t>
            </a:r>
            <a:r>
              <a:rPr lang="en-US" altLang="ko-KR" sz="1400" dirty="0"/>
              <a:t>();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419782" y="3717032"/>
            <a:ext cx="667223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m.setEnabled</a:t>
            </a:r>
            <a:r>
              <a:rPr lang="en-US" altLang="ko-KR" sz="1400" dirty="0"/>
              <a:t>(false); // </a:t>
            </a:r>
            <a:r>
              <a:rPr lang="ko-KR" altLang="en-US" sz="1400" dirty="0" err="1"/>
              <a:t>툴팁이</a:t>
            </a:r>
            <a:r>
              <a:rPr lang="ko-KR" altLang="en-US" sz="1400" dirty="0"/>
              <a:t> 보이지 않게 함</a:t>
            </a:r>
            <a:endParaRPr lang="en-US" altLang="ko-KR" sz="1400" dirty="0"/>
          </a:p>
        </p:txBody>
      </p:sp>
      <p:sp>
        <p:nvSpPr>
          <p:cNvPr id="6" name="직사각형 5"/>
          <p:cNvSpPr/>
          <p:nvPr/>
        </p:nvSpPr>
        <p:spPr>
          <a:xfrm>
            <a:off x="1432992" y="4869160"/>
            <a:ext cx="667223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m.setInitialDelay</a:t>
            </a:r>
            <a:r>
              <a:rPr lang="en-US" altLang="ko-KR" sz="1400" dirty="0"/>
              <a:t>(1000)  // </a:t>
            </a:r>
            <a:r>
              <a:rPr lang="ko-KR" altLang="en-US" sz="1400" dirty="0"/>
              <a:t>마우스가 올라온 후 </a:t>
            </a:r>
            <a:r>
              <a:rPr lang="en-US" altLang="ko-KR" sz="1400" dirty="0"/>
              <a:t>1000</a:t>
            </a:r>
            <a:r>
              <a:rPr lang="ko-KR" altLang="en-US" sz="1400" dirty="0"/>
              <a:t> </a:t>
            </a:r>
            <a:r>
              <a:rPr lang="en-US" altLang="ko-KR" sz="1400" dirty="0"/>
              <a:t>ms </a:t>
            </a:r>
            <a:r>
              <a:rPr lang="ko-KR" altLang="en-US" sz="1400" dirty="0"/>
              <a:t>후에 </a:t>
            </a:r>
            <a:r>
              <a:rPr lang="ko-KR" altLang="en-US" sz="1400" dirty="0" err="1"/>
              <a:t>툴팁</a:t>
            </a:r>
            <a:r>
              <a:rPr lang="ko-KR" altLang="en-US" sz="1400" dirty="0"/>
              <a:t> 출력</a:t>
            </a:r>
            <a:endParaRPr lang="en-US" altLang="ko-KR" sz="1400" dirty="0"/>
          </a:p>
        </p:txBody>
      </p:sp>
      <p:sp>
        <p:nvSpPr>
          <p:cNvPr id="7" name="직사각형 6"/>
          <p:cNvSpPr/>
          <p:nvPr/>
        </p:nvSpPr>
        <p:spPr>
          <a:xfrm>
            <a:off x="1377727" y="5949280"/>
            <a:ext cx="667223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m.setDismissDelay</a:t>
            </a:r>
            <a:r>
              <a:rPr lang="en-US" altLang="ko-KR" sz="1400" dirty="0"/>
              <a:t>(1000) // </a:t>
            </a:r>
            <a:r>
              <a:rPr lang="ko-KR" altLang="en-US" sz="1400" dirty="0" err="1"/>
              <a:t>툴팁이</a:t>
            </a:r>
            <a:r>
              <a:rPr lang="ko-KR" altLang="en-US" sz="1400" dirty="0"/>
              <a:t> 켜져 있는 지속 시간을 </a:t>
            </a:r>
            <a:r>
              <a:rPr lang="en-US" altLang="ko-KR" sz="1400" dirty="0"/>
              <a:t>1000ms</a:t>
            </a:r>
            <a:r>
              <a:rPr lang="ko-KR" altLang="en-US" sz="1400" dirty="0"/>
              <a:t>로 설정</a:t>
            </a:r>
            <a:endParaRPr lang="en-US" altLang="ko-KR" sz="14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023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14-5 : </a:t>
            </a:r>
            <a:r>
              <a:rPr lang="ko-KR" altLang="en-US" dirty="0" err="1"/>
              <a:t>툴팁</a:t>
            </a:r>
            <a:r>
              <a:rPr lang="ko-KR" altLang="en-US" dirty="0"/>
              <a:t> 시간 제어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428992" y="1057374"/>
            <a:ext cx="5535496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java.awt.*;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ToolTipDelayEx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{</a:t>
            </a:r>
          </a:p>
          <a:p>
            <a:pPr defTabSz="180000"/>
            <a:r>
              <a:rPr lang="en-US" altLang="ko-KR" sz="1200" dirty="0"/>
              <a:t>	 public </a:t>
            </a:r>
            <a:r>
              <a:rPr lang="en-US" altLang="ko-KR" sz="1200" dirty="0" err="1"/>
              <a:t>ToolTipDelayEx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("</a:t>
            </a:r>
            <a:r>
              <a:rPr lang="ko-KR" altLang="en-US" sz="1200" dirty="0" err="1"/>
              <a:t>툴팁</a:t>
            </a:r>
            <a:r>
              <a:rPr lang="ko-KR" altLang="en-US" sz="1200" dirty="0"/>
              <a:t>  지연 시간 제어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setDefaultCloseOperation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JFrame.</a:t>
            </a:r>
            <a:r>
              <a:rPr lang="en-US" altLang="ko-KR" sz="1200" i="1" dirty="0" err="1"/>
              <a:t>EXIT_ON_CLOSE</a:t>
            </a:r>
            <a:r>
              <a:rPr lang="en-US" altLang="ko-KR" sz="1200" i="1" dirty="0"/>
              <a:t>);</a:t>
            </a:r>
          </a:p>
          <a:p>
            <a:pPr defTabSz="180000"/>
            <a:r>
              <a:rPr lang="en-US" altLang="ko-KR" sz="1200" i="1" dirty="0"/>
              <a:t>		</a:t>
            </a:r>
            <a:r>
              <a:rPr lang="en-US" altLang="ko-KR" sz="1200" dirty="0"/>
              <a:t>Container 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c.setLayout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cherryLabel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(new 	</a:t>
            </a:r>
          </a:p>
          <a:p>
            <a:pPr defTabSz="180000"/>
            <a:r>
              <a:rPr lang="en-US" altLang="ko-KR" sz="1200" dirty="0"/>
              <a:t>														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("images/cherry.jpg"));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cherryLabel.setToolTipText</a:t>
            </a:r>
            <a:r>
              <a:rPr lang="en-US" altLang="ko-KR" sz="1200" dirty="0"/>
              <a:t>("</a:t>
            </a:r>
            <a:r>
              <a:rPr lang="ko-KR" altLang="en-US" sz="1200" dirty="0"/>
              <a:t>체리 이미지 어때요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appleLabel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("images/apple.jpg"));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appleLabel.setToolTipText</a:t>
            </a:r>
            <a:r>
              <a:rPr lang="en-US" altLang="ko-KR" sz="1200" dirty="0"/>
              <a:t>("</a:t>
            </a:r>
            <a:r>
              <a:rPr lang="ko-KR" altLang="en-US" sz="1200" dirty="0"/>
              <a:t>사과 이미지 어때요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cherryLabel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appleLabel</a:t>
            </a:r>
            <a:r>
              <a:rPr lang="en-US" altLang="ko-KR" sz="1200" dirty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ToolTipManager</a:t>
            </a:r>
            <a:r>
              <a:rPr lang="en-US" altLang="ko-KR" sz="1200" b="1" dirty="0"/>
              <a:t> m = </a:t>
            </a:r>
            <a:r>
              <a:rPr lang="en-US" altLang="ko-KR" sz="1200" b="1" dirty="0" err="1"/>
              <a:t>ToolTipManager.</a:t>
            </a:r>
            <a:r>
              <a:rPr lang="en-US" altLang="ko-KR" sz="1200" b="1" i="1" dirty="0" err="1"/>
              <a:t>sharedInstance</a:t>
            </a:r>
            <a:r>
              <a:rPr lang="en-US" altLang="ko-KR" sz="1200" b="1" i="1" dirty="0"/>
              <a:t>();</a:t>
            </a:r>
          </a:p>
          <a:p>
            <a:pPr defTabSz="180000"/>
            <a:r>
              <a:rPr lang="en-US" altLang="ko-KR" sz="1200" b="1" dirty="0"/>
              <a:t>		</a:t>
            </a:r>
            <a:r>
              <a:rPr lang="en-US" altLang="ko-KR" sz="1200" b="1" dirty="0" err="1"/>
              <a:t>m.setInitialDelay</a:t>
            </a:r>
            <a:r>
              <a:rPr lang="en-US" altLang="ko-KR" sz="1200" b="1" dirty="0"/>
              <a:t>(0);</a:t>
            </a:r>
          </a:p>
          <a:p>
            <a:pPr defTabSz="180000"/>
            <a:r>
              <a:rPr lang="en-US" altLang="ko-KR" sz="1200" b="1" dirty="0"/>
              <a:t>		</a:t>
            </a:r>
            <a:r>
              <a:rPr lang="en-US" altLang="ko-KR" sz="1200" b="1" dirty="0" err="1"/>
              <a:t>m.setDismissDelay</a:t>
            </a:r>
            <a:r>
              <a:rPr lang="en-US" altLang="ko-KR" sz="1200" b="1" dirty="0"/>
              <a:t>(10000);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setSize</a:t>
            </a:r>
            <a:r>
              <a:rPr lang="en-US" altLang="ko-KR" sz="1200" dirty="0"/>
              <a:t>(400,200);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setVisible</a:t>
            </a:r>
            <a:r>
              <a:rPr lang="en-US" altLang="ko-KR" sz="1200" dirty="0"/>
              <a:t>(true);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public 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new </a:t>
            </a:r>
            <a:r>
              <a:rPr lang="en-US" altLang="ko-KR" sz="1200" dirty="0" err="1"/>
              <a:t>ToolTipDelayEx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 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334231" y="1057374"/>
            <a:ext cx="30136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JLabel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컴포넌트에 마우스를 올리자마자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</a:rPr>
              <a:t>툴팁이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 나타나게 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</a:rPr>
              <a:t>툴팁은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10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초간 지속되게 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12" y="3944294"/>
            <a:ext cx="2709854" cy="14957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31" y="2204864"/>
            <a:ext cx="2709854" cy="149577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43976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오디오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자바의 오디오 </a:t>
            </a:r>
            <a:r>
              <a:rPr lang="en-US" altLang="ko-KR" dirty="0"/>
              <a:t>API</a:t>
            </a:r>
            <a:r>
              <a:rPr lang="ko-KR" altLang="en-US" dirty="0"/>
              <a:t>로 다룰 수 있는 오디오 종류</a:t>
            </a:r>
            <a:endParaRPr lang="en-US" altLang="ko-KR" dirty="0"/>
          </a:p>
          <a:p>
            <a:pPr lvl="1"/>
            <a:r>
              <a:rPr lang="ko-KR" altLang="en-US" dirty="0"/>
              <a:t>디지털 오디오</a:t>
            </a:r>
            <a:r>
              <a:rPr lang="en-US" altLang="ko-KR" dirty="0"/>
              <a:t>(Digital Audio)</a:t>
            </a:r>
          </a:p>
          <a:p>
            <a:pPr lvl="2"/>
            <a:r>
              <a:rPr lang="ko-KR" altLang="en-US" dirty="0"/>
              <a:t>음악</a:t>
            </a:r>
            <a:r>
              <a:rPr lang="en-US" altLang="ko-KR" dirty="0"/>
              <a:t>, </a:t>
            </a:r>
            <a:r>
              <a:rPr lang="ko-KR" altLang="en-US" dirty="0"/>
              <a:t>목소리 등의 아날로그 데이터를 디지털로 만든 오디오</a:t>
            </a:r>
            <a:endParaRPr lang="en-US" altLang="ko-KR" dirty="0"/>
          </a:p>
          <a:p>
            <a:pPr lvl="2"/>
            <a:r>
              <a:rPr lang="en-US" altLang="ko-KR" dirty="0"/>
              <a:t>WAV, AU, AIFF, AIFC</a:t>
            </a:r>
          </a:p>
          <a:p>
            <a:pPr lvl="1"/>
            <a:r>
              <a:rPr lang="ko-KR" altLang="en-US" dirty="0"/>
              <a:t>미디</a:t>
            </a:r>
            <a:r>
              <a:rPr lang="en-US" altLang="ko-KR" dirty="0"/>
              <a:t>(MIDI: Music Instrument Digital Interface) </a:t>
            </a:r>
            <a:r>
              <a:rPr lang="ko-KR" altLang="en-US" dirty="0"/>
              <a:t>데이터</a:t>
            </a:r>
            <a:endParaRPr lang="en-US" altLang="ko-KR" dirty="0"/>
          </a:p>
          <a:p>
            <a:pPr lvl="2"/>
            <a:r>
              <a:rPr lang="ko-KR" altLang="en-US" dirty="0"/>
              <a:t>피아노</a:t>
            </a:r>
            <a:r>
              <a:rPr lang="en-US" altLang="ko-KR" dirty="0"/>
              <a:t>, </a:t>
            </a:r>
            <a:r>
              <a:rPr lang="ko-KR" altLang="en-US" dirty="0"/>
              <a:t>바이올린 등 악기 소리와 높이 등을 표현하는 오디오</a:t>
            </a:r>
            <a:endParaRPr lang="en-US" altLang="ko-KR" dirty="0"/>
          </a:p>
          <a:p>
            <a:pPr lvl="2"/>
            <a:r>
              <a:rPr lang="ko-KR" altLang="en-US" dirty="0"/>
              <a:t>미디 장치에서 연주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522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다이얼로그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다이얼로그란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사용자로부터 입력을 받기 위한 대화 상자</a:t>
            </a:r>
            <a:endParaRPr lang="en-US" altLang="ko-KR" dirty="0"/>
          </a:p>
          <a:p>
            <a:r>
              <a:rPr lang="en-US" altLang="ko-KR" dirty="0" err="1"/>
              <a:t>JDialog</a:t>
            </a:r>
            <a:endParaRPr lang="en-US" altLang="ko-KR" dirty="0"/>
          </a:p>
          <a:p>
            <a:pPr lvl="1"/>
            <a:r>
              <a:rPr lang="ko-KR" altLang="en-US" dirty="0"/>
              <a:t>스윙에서 다이얼로그를 만들기 위한 슈퍼 클래스</a:t>
            </a:r>
            <a:endParaRPr lang="en-US" altLang="ko-KR" dirty="0"/>
          </a:p>
          <a:p>
            <a:pPr lvl="1"/>
            <a:r>
              <a:rPr lang="ko-KR" altLang="en-US" dirty="0"/>
              <a:t>최상위 컨테이너</a:t>
            </a:r>
            <a:r>
              <a:rPr lang="en-US" altLang="ko-KR" dirty="0"/>
              <a:t>(top-level container)</a:t>
            </a:r>
          </a:p>
          <a:p>
            <a:pPr lvl="2"/>
            <a:r>
              <a:rPr lang="ko-KR" altLang="en-US" dirty="0"/>
              <a:t>다른</a:t>
            </a:r>
            <a:r>
              <a:rPr lang="en-US" altLang="ko-KR" dirty="0"/>
              <a:t> </a:t>
            </a:r>
            <a:r>
              <a:rPr lang="ko-KR" altLang="en-US" dirty="0"/>
              <a:t>컨테이너에 속할 필요 없이 화면에 출력 가능한 컨테이너</a:t>
            </a:r>
            <a:endParaRPr lang="en-US" altLang="ko-KR" dirty="0"/>
          </a:p>
          <a:p>
            <a:r>
              <a:rPr lang="en-US" altLang="ko-KR" dirty="0"/>
              <a:t>300x300 </a:t>
            </a:r>
            <a:r>
              <a:rPr lang="ko-KR" altLang="en-US" dirty="0"/>
              <a:t>크기의 다이얼로그를 만드는 간단한 코드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115616" y="4653136"/>
            <a:ext cx="3240360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err="1"/>
              <a:t>JDialog</a:t>
            </a:r>
            <a:r>
              <a:rPr lang="en-US" altLang="ko-KR" sz="1600" dirty="0"/>
              <a:t> dialog = new </a:t>
            </a:r>
            <a:r>
              <a:rPr lang="en-US" altLang="ko-KR" sz="1600" dirty="0" err="1"/>
              <a:t>JDialog</a:t>
            </a:r>
            <a:r>
              <a:rPr lang="en-US" altLang="ko-KR" sz="1600" dirty="0"/>
              <a:t>();</a:t>
            </a:r>
          </a:p>
          <a:p>
            <a:r>
              <a:rPr lang="en-US" altLang="ko-KR" sz="1600" dirty="0" err="1"/>
              <a:t>dialog.setTitle</a:t>
            </a:r>
            <a:r>
              <a:rPr lang="en-US" altLang="ko-KR" sz="1600" dirty="0"/>
              <a:t>("</a:t>
            </a:r>
            <a:r>
              <a:rPr lang="ko-KR" altLang="en-US" sz="1600" dirty="0"/>
              <a:t>나의 다이얼로그</a:t>
            </a:r>
            <a:r>
              <a:rPr lang="en-US" altLang="ko-KR" sz="1600" dirty="0"/>
              <a:t>");</a:t>
            </a:r>
          </a:p>
          <a:p>
            <a:r>
              <a:rPr lang="en-US" altLang="ko-KR" sz="1600" dirty="0" err="1"/>
              <a:t>dialog.add</a:t>
            </a:r>
            <a:r>
              <a:rPr lang="en-US" altLang="ko-KR" sz="1600" dirty="0"/>
              <a:t>(new </a:t>
            </a:r>
            <a:r>
              <a:rPr lang="en-US" altLang="ko-KR" sz="1600" dirty="0" err="1"/>
              <a:t>JButton</a:t>
            </a:r>
            <a:r>
              <a:rPr lang="en-US" altLang="ko-KR" sz="1600" dirty="0"/>
              <a:t>("click!"));</a:t>
            </a:r>
          </a:p>
          <a:p>
            <a:r>
              <a:rPr lang="en-US" altLang="ko-KR" sz="1600" dirty="0" err="1"/>
              <a:t>dialog.setSize</a:t>
            </a:r>
            <a:r>
              <a:rPr lang="en-US" altLang="ko-KR" sz="1600" dirty="0"/>
              <a:t>(300,300);</a:t>
            </a:r>
          </a:p>
          <a:p>
            <a:r>
              <a:rPr lang="en-US" altLang="ko-KR" sz="1600" dirty="0" err="1"/>
              <a:t>dialog.setVisible</a:t>
            </a:r>
            <a:r>
              <a:rPr lang="en-US" altLang="ko-KR" sz="1600" dirty="0"/>
              <a:t>(true);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769" y="4442623"/>
            <a:ext cx="1901586" cy="195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2473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504" y="1052736"/>
            <a:ext cx="4176464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import java.awt.*;</a:t>
            </a:r>
          </a:p>
          <a:p>
            <a:pPr defTabSz="180000"/>
            <a:r>
              <a:rPr lang="en-US" altLang="ko-KR" sz="1200" b="1" dirty="0"/>
              <a:t>import </a:t>
            </a:r>
            <a:r>
              <a:rPr lang="en-US" altLang="ko-KR" sz="1200" b="1" dirty="0" err="1"/>
              <a:t>java.awt.event</a:t>
            </a:r>
            <a:r>
              <a:rPr lang="en-US" altLang="ko-KR" sz="1200" b="1" dirty="0"/>
              <a:t>.*;</a:t>
            </a:r>
          </a:p>
          <a:p>
            <a:pPr defTabSz="180000"/>
            <a:r>
              <a:rPr lang="en-US" altLang="ko-KR" sz="1200" b="1" dirty="0"/>
              <a:t>import </a:t>
            </a:r>
            <a:r>
              <a:rPr lang="en-US" altLang="ko-KR" sz="1200" b="1" dirty="0" err="1"/>
              <a:t>javax.swing</a:t>
            </a:r>
            <a:r>
              <a:rPr lang="en-US" altLang="ko-KR" sz="1200" b="1" dirty="0"/>
              <a:t>.*;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b="1" dirty="0"/>
              <a:t>class </a:t>
            </a:r>
            <a:r>
              <a:rPr lang="en-US" altLang="ko-KR" sz="1200" b="1" dirty="0" err="1"/>
              <a:t>MyDialog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JDialog</a:t>
            </a:r>
            <a:r>
              <a:rPr lang="en-US" altLang="ko-KR" sz="1200" b="1" dirty="0"/>
              <a:t> {</a:t>
            </a:r>
          </a:p>
          <a:p>
            <a:pPr defTabSz="180000"/>
            <a:r>
              <a:rPr lang="en-US" altLang="ko-KR" sz="1200" dirty="0"/>
              <a:t>	private </a:t>
            </a:r>
            <a:r>
              <a:rPr lang="en-US" altLang="ko-KR" sz="1200" dirty="0" err="1"/>
              <a:t>JTextField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tf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JTextField</a:t>
            </a:r>
            <a:r>
              <a:rPr lang="en-US" altLang="ko-KR" sz="1200" b="1" dirty="0"/>
              <a:t>(10);</a:t>
            </a:r>
          </a:p>
          <a:p>
            <a:pPr defTabSz="180000"/>
            <a:r>
              <a:rPr lang="en-US" altLang="ko-KR" sz="1200" dirty="0"/>
              <a:t>	private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 </a:t>
            </a:r>
            <a:r>
              <a:rPr lang="en-US" altLang="ko-KR" sz="1200" dirty="0" err="1"/>
              <a:t>okButton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JButton</a:t>
            </a:r>
            <a:r>
              <a:rPr lang="en-US" altLang="ko-KR" sz="1200" b="1" dirty="0"/>
              <a:t>("OK");</a:t>
            </a:r>
          </a:p>
          <a:p>
            <a:pPr defTabSz="180000"/>
            <a:endParaRPr lang="en-US" altLang="ko-KR" sz="1200" b="1" dirty="0"/>
          </a:p>
          <a:p>
            <a:pPr defTabSz="180000"/>
            <a:r>
              <a:rPr lang="nn-NO" altLang="ko-KR" sz="1200" b="1" dirty="0"/>
              <a:t>	public MyDialog(JFrame frame, String title) {</a:t>
            </a:r>
          </a:p>
          <a:p>
            <a:pPr defTabSz="180000"/>
            <a:r>
              <a:rPr lang="en-US" altLang="ko-KR" sz="1200" b="1" dirty="0"/>
              <a:t>		super(</a:t>
            </a:r>
            <a:r>
              <a:rPr lang="en-US" altLang="ko-KR" sz="1200" b="1" dirty="0" err="1"/>
              <a:t>frame,title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setLayout</a:t>
            </a:r>
            <a:r>
              <a:rPr lang="en-US" altLang="ko-KR" sz="1200" dirty="0"/>
              <a:t>(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FlowLayout</a:t>
            </a:r>
            <a:r>
              <a:rPr lang="en-US" altLang="ko-KR" sz="1200" b="1" dirty="0"/>
              <a:t>());</a:t>
            </a:r>
          </a:p>
          <a:p>
            <a:pPr defTabSz="180000"/>
            <a:r>
              <a:rPr lang="en-US" altLang="ko-KR" sz="1200" dirty="0"/>
              <a:t>		add(</a:t>
            </a:r>
            <a:r>
              <a:rPr lang="en-US" altLang="ko-KR" sz="1200" dirty="0" err="1"/>
              <a:t>tf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add(</a:t>
            </a:r>
            <a:r>
              <a:rPr lang="en-US" altLang="ko-KR" sz="1200" dirty="0" err="1"/>
              <a:t>okButton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setSize</a:t>
            </a:r>
            <a:r>
              <a:rPr lang="en-US" altLang="ko-KR" sz="1200" dirty="0"/>
              <a:t>(200, 100);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okButton.addActionListener</a:t>
            </a:r>
            <a:r>
              <a:rPr lang="en-US" altLang="ko-KR" sz="1200" dirty="0"/>
              <a:t>(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ActionListener</a:t>
            </a:r>
            <a:r>
              <a:rPr lang="en-US" altLang="ko-KR" sz="1200" b="1" dirty="0"/>
              <a:t>() {</a:t>
            </a:r>
          </a:p>
          <a:p>
            <a:pPr defTabSz="180000"/>
            <a:r>
              <a:rPr lang="en-US" altLang="ko-KR" sz="1200" b="1" dirty="0"/>
              <a:t>			public void </a:t>
            </a:r>
            <a:r>
              <a:rPr lang="en-US" altLang="ko-KR" sz="1200" b="1" dirty="0" err="1"/>
              <a:t>actionPerformed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ActionEvent</a:t>
            </a:r>
            <a:r>
              <a:rPr lang="en-US" altLang="ko-KR" sz="1200" b="1" dirty="0"/>
              <a:t> e) {</a:t>
            </a:r>
          </a:p>
          <a:p>
            <a:pPr defTabSz="180000"/>
            <a:r>
              <a:rPr lang="en-US" altLang="ko-KR" sz="1200" dirty="0"/>
              <a:t>				</a:t>
            </a:r>
            <a:r>
              <a:rPr lang="en-US" altLang="ko-KR" sz="1200" dirty="0" err="1"/>
              <a:t>setVisible</a:t>
            </a:r>
            <a:r>
              <a:rPr lang="en-US" altLang="ko-KR" sz="1200" dirty="0"/>
              <a:t>(</a:t>
            </a:r>
            <a:r>
              <a:rPr lang="en-US" altLang="ko-KR" sz="1200" b="1" dirty="0"/>
              <a:t>false);</a:t>
            </a:r>
          </a:p>
          <a:p>
            <a:pPr defTabSz="180000"/>
            <a:r>
              <a:rPr lang="en-US" altLang="ko-KR" sz="1200" dirty="0"/>
              <a:t>			}</a:t>
            </a:r>
          </a:p>
          <a:p>
            <a:pPr defTabSz="180000"/>
            <a:r>
              <a:rPr lang="en-US" altLang="ko-KR" sz="1200" dirty="0"/>
              <a:t>		});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79512" y="228600"/>
            <a:ext cx="8964488" cy="67945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14-6 : </a:t>
            </a:r>
            <a:r>
              <a:rPr lang="en-US" altLang="ko-KR" dirty="0" err="1"/>
              <a:t>JDialog</a:t>
            </a:r>
            <a:r>
              <a:rPr lang="ko-KR" altLang="en-US" dirty="0"/>
              <a:t>를 상속받아 다이얼로그 만들기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02461" y="980728"/>
            <a:ext cx="4762027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DialogEx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{</a:t>
            </a:r>
          </a:p>
          <a:p>
            <a:pPr defTabSz="180000"/>
            <a:r>
              <a:rPr lang="en-US" altLang="ko-KR" sz="1200" dirty="0"/>
              <a:t>	private </a:t>
            </a:r>
            <a:r>
              <a:rPr lang="nn-NO" altLang="ko-KR" sz="1200" dirty="0"/>
              <a:t>MyDialog dialog;</a:t>
            </a:r>
          </a:p>
          <a:p>
            <a:pPr defTabSz="180000"/>
            <a:r>
              <a:rPr lang="en-US" altLang="ko-KR" sz="1200" b="1" dirty="0"/>
              <a:t>	public </a:t>
            </a:r>
            <a:r>
              <a:rPr lang="en-US" altLang="ko-KR" sz="1200" b="1" dirty="0" err="1"/>
              <a:t>DialogEx</a:t>
            </a:r>
            <a:r>
              <a:rPr lang="en-US" altLang="ko-KR" sz="1200" b="1" dirty="0"/>
              <a:t>() {</a:t>
            </a:r>
          </a:p>
          <a:p>
            <a:pPr defTabSz="180000"/>
            <a:r>
              <a:rPr lang="en-US" altLang="ko-KR" sz="1200" b="1" dirty="0"/>
              <a:t>		super("</a:t>
            </a:r>
            <a:r>
              <a:rPr lang="en-US" altLang="ko-KR" sz="1200" b="1" dirty="0" err="1"/>
              <a:t>DialogEx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예제 프레임</a:t>
            </a:r>
            <a:r>
              <a:rPr lang="en-US" altLang="ko-KR" sz="1200" b="1" dirty="0"/>
              <a:t>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setDefaultCloseOperation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JFrame.</a:t>
            </a:r>
            <a:r>
              <a:rPr lang="en-US" altLang="ko-KR" sz="1200" i="1" dirty="0" err="1"/>
              <a:t>EXIT_ON_CLOSE</a:t>
            </a:r>
            <a:r>
              <a:rPr lang="en-US" altLang="ko-KR" sz="1200" i="1" dirty="0"/>
              <a:t>);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 </a:t>
            </a:r>
            <a:r>
              <a:rPr lang="en-US" altLang="ko-KR" sz="1200" dirty="0" err="1"/>
              <a:t>btn</a:t>
            </a:r>
            <a:r>
              <a:rPr lang="en-US" altLang="ko-KR" sz="1200" dirty="0"/>
              <a:t> 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JButton</a:t>
            </a:r>
            <a:r>
              <a:rPr lang="en-US" altLang="ko-KR" sz="1200" b="1" dirty="0"/>
              <a:t>("Show Dialog");</a:t>
            </a:r>
          </a:p>
          <a:p>
            <a:pPr defTabSz="180000"/>
            <a:endParaRPr lang="en-US" altLang="ko-KR" sz="1200" b="1" dirty="0"/>
          </a:p>
          <a:p>
            <a:pPr defTabSz="180000"/>
            <a:r>
              <a:rPr lang="en-US" altLang="ko-KR" sz="1200" dirty="0"/>
              <a:t>		dialog = new </a:t>
            </a:r>
            <a:r>
              <a:rPr lang="en-US" altLang="ko-KR" sz="1200" dirty="0" err="1"/>
              <a:t>MyDialog</a:t>
            </a:r>
            <a:r>
              <a:rPr lang="en-US" altLang="ko-KR" sz="1200" dirty="0"/>
              <a:t>(this, "Test Dialog");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btn.addActionListener</a:t>
            </a:r>
            <a:r>
              <a:rPr lang="en-US" altLang="ko-KR" sz="1200" dirty="0"/>
              <a:t>(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ActionListener</a:t>
            </a:r>
            <a:r>
              <a:rPr lang="en-US" altLang="ko-KR" sz="1200" b="1" dirty="0"/>
              <a:t>() {</a:t>
            </a:r>
          </a:p>
          <a:p>
            <a:pPr defTabSz="180000"/>
            <a:r>
              <a:rPr lang="en-US" altLang="ko-KR" sz="1200" b="1" dirty="0"/>
              <a:t>			public void </a:t>
            </a:r>
            <a:r>
              <a:rPr lang="en-US" altLang="ko-KR" sz="1200" b="1" dirty="0" err="1"/>
              <a:t>actionPerformed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ActionEvent</a:t>
            </a:r>
            <a:r>
              <a:rPr lang="en-US" altLang="ko-KR" sz="1200" b="1" dirty="0"/>
              <a:t> e) {</a:t>
            </a:r>
          </a:p>
          <a:p>
            <a:pPr defTabSz="180000"/>
            <a:r>
              <a:rPr lang="en-US" altLang="ko-KR" sz="1200" dirty="0"/>
              <a:t>				</a:t>
            </a:r>
            <a:r>
              <a:rPr lang="en-US" altLang="ko-KR" sz="1200" dirty="0" err="1"/>
              <a:t>dialog.setVisible</a:t>
            </a:r>
            <a:r>
              <a:rPr lang="en-US" altLang="ko-KR" sz="1200" dirty="0"/>
              <a:t>(</a:t>
            </a:r>
            <a:r>
              <a:rPr lang="en-US" altLang="ko-KR" sz="1200" b="1" dirty="0"/>
              <a:t>true);</a:t>
            </a:r>
          </a:p>
          <a:p>
            <a:pPr defTabSz="180000"/>
            <a:r>
              <a:rPr lang="en-US" altLang="ko-KR" sz="1200" dirty="0"/>
              <a:t>			}</a:t>
            </a:r>
          </a:p>
          <a:p>
            <a:pPr defTabSz="180000"/>
            <a:r>
              <a:rPr lang="en-US" altLang="ko-KR" sz="1200" dirty="0"/>
              <a:t>		});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().add(</a:t>
            </a:r>
            <a:r>
              <a:rPr lang="en-US" altLang="ko-KR" sz="1200" dirty="0" err="1"/>
              <a:t>btn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setSize</a:t>
            </a:r>
            <a:r>
              <a:rPr lang="en-US" altLang="ko-KR" sz="1200" dirty="0"/>
              <a:t>(250,200);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setVisible</a:t>
            </a:r>
            <a:r>
              <a:rPr lang="en-US" altLang="ko-KR" sz="1200" dirty="0"/>
              <a:t>(true);</a:t>
            </a:r>
          </a:p>
          <a:p>
            <a:pPr defTabSz="180000"/>
            <a:r>
              <a:rPr lang="en-US" altLang="ko-KR" sz="1200" dirty="0"/>
              <a:t>	}</a:t>
            </a:r>
            <a:endParaRPr lang="en-US" altLang="ko-KR" sz="1200" b="1" dirty="0"/>
          </a:p>
          <a:p>
            <a:pPr defTabSz="180000"/>
            <a:r>
              <a:rPr lang="en-US" altLang="ko-KR" sz="1200" b="1" dirty="0"/>
              <a:t>	public static void main(String[] </a:t>
            </a:r>
            <a:r>
              <a:rPr lang="en-US" altLang="ko-KR" sz="1200" b="1" dirty="0" err="1"/>
              <a:t>args</a:t>
            </a:r>
            <a:r>
              <a:rPr lang="en-US" altLang="ko-KR" sz="1200" b="1" dirty="0"/>
              <a:t>) {</a:t>
            </a:r>
          </a:p>
          <a:p>
            <a:pPr defTabSz="180000"/>
            <a:r>
              <a:rPr lang="en-US" altLang="ko-KR" sz="1200" b="1" dirty="0"/>
              <a:t>		new </a:t>
            </a:r>
            <a:r>
              <a:rPr lang="en-US" altLang="ko-KR" sz="1200" b="1" dirty="0" err="1"/>
              <a:t>DialogEx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763688" y="4515293"/>
            <a:ext cx="5550342" cy="2154067"/>
            <a:chOff x="1911736" y="4409452"/>
            <a:chExt cx="5550342" cy="215406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1736" y="4409452"/>
              <a:ext cx="2290725" cy="187706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4429124" y="500063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버튼을 선택하면</a:t>
              </a:r>
              <a:endParaRPr lang="en-US" altLang="ko-KR" sz="1200" dirty="0"/>
            </a:p>
            <a:p>
              <a:r>
                <a:rPr lang="ko-KR" altLang="en-US" sz="1200" dirty="0"/>
                <a:t> </a:t>
              </a:r>
              <a:r>
                <a:rPr lang="en-US" altLang="ko-KR" sz="1200" dirty="0"/>
                <a:t>“Test Dialog” </a:t>
              </a:r>
            </a:p>
            <a:p>
              <a:r>
                <a:rPr lang="ko-KR" altLang="en-US" sz="1200" dirty="0"/>
                <a:t>다이얼로그가 생성된다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3719816" y="5229199"/>
              <a:ext cx="795913" cy="448151"/>
            </a:xfrm>
            <a:custGeom>
              <a:avLst/>
              <a:gdLst>
                <a:gd name="connsiteX0" fmla="*/ 0 w 580159"/>
                <a:gd name="connsiteY0" fmla="*/ 0 h 488372"/>
                <a:gd name="connsiteX1" fmla="*/ 332509 w 580159"/>
                <a:gd name="connsiteY1" fmla="*/ 62345 h 488372"/>
                <a:gd name="connsiteX2" fmla="*/ 540327 w 580159"/>
                <a:gd name="connsiteY2" fmla="*/ 280554 h 488372"/>
                <a:gd name="connsiteX3" fmla="*/ 571500 w 580159"/>
                <a:gd name="connsiteY3" fmla="*/ 488372 h 488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0159" h="488372">
                  <a:moveTo>
                    <a:pt x="0" y="0"/>
                  </a:moveTo>
                  <a:cubicBezTo>
                    <a:pt x="121227" y="7793"/>
                    <a:pt x="242455" y="15586"/>
                    <a:pt x="332509" y="62345"/>
                  </a:cubicBezTo>
                  <a:cubicBezTo>
                    <a:pt x="422564" y="109104"/>
                    <a:pt x="500495" y="209550"/>
                    <a:pt x="540327" y="280554"/>
                  </a:cubicBezTo>
                  <a:cubicBezTo>
                    <a:pt x="580159" y="351558"/>
                    <a:pt x="575829" y="419965"/>
                    <a:pt x="571500" y="488372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5951" y="5646967"/>
              <a:ext cx="1802922" cy="90146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5937302" y="6286520"/>
              <a:ext cx="15247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MyDialog</a:t>
              </a:r>
              <a:r>
                <a:rPr lang="ko-KR" altLang="en-US" sz="1200" dirty="0"/>
                <a:t>로 만든 다이얼로그</a:t>
              </a:r>
            </a:p>
          </p:txBody>
        </p:sp>
        <p:cxnSp>
          <p:nvCxnSpPr>
            <p:cNvPr id="10" name="직선 화살표 연결선 9"/>
            <p:cNvCxnSpPr>
              <a:stCxn id="8" idx="1"/>
            </p:cNvCxnSpPr>
            <p:nvPr/>
          </p:nvCxnSpPr>
          <p:spPr>
            <a:xfrm flipH="1">
              <a:off x="5580112" y="6425020"/>
              <a:ext cx="357190" cy="4509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072198" y="5786454"/>
              <a:ext cx="9957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다이얼로그의 타이틀</a:t>
              </a: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4655786" y="5785467"/>
              <a:ext cx="1443678" cy="222211"/>
            </a:xfrm>
            <a:custGeom>
              <a:avLst/>
              <a:gdLst>
                <a:gd name="connsiteX0" fmla="*/ 1340428 w 1340428"/>
                <a:gd name="connsiteY0" fmla="*/ 72736 h 178378"/>
                <a:gd name="connsiteX1" fmla="*/ 1070264 w 1340428"/>
                <a:gd name="connsiteY1" fmla="*/ 155864 h 178378"/>
                <a:gd name="connsiteX2" fmla="*/ 727364 w 1340428"/>
                <a:gd name="connsiteY2" fmla="*/ 166255 h 178378"/>
                <a:gd name="connsiteX3" fmla="*/ 477982 w 1340428"/>
                <a:gd name="connsiteY3" fmla="*/ 83127 h 178378"/>
                <a:gd name="connsiteX4" fmla="*/ 280555 w 1340428"/>
                <a:gd name="connsiteY4" fmla="*/ 20782 h 178378"/>
                <a:gd name="connsiteX5" fmla="*/ 0 w 1340428"/>
                <a:gd name="connsiteY5" fmla="*/ 0 h 1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0428" h="178378">
                  <a:moveTo>
                    <a:pt x="1340428" y="72736"/>
                  </a:moveTo>
                  <a:cubicBezTo>
                    <a:pt x="1256434" y="106507"/>
                    <a:pt x="1172441" y="140278"/>
                    <a:pt x="1070264" y="155864"/>
                  </a:cubicBezTo>
                  <a:cubicBezTo>
                    <a:pt x="968087" y="171451"/>
                    <a:pt x="826078" y="178378"/>
                    <a:pt x="727364" y="166255"/>
                  </a:cubicBezTo>
                  <a:cubicBezTo>
                    <a:pt x="628650" y="154132"/>
                    <a:pt x="477982" y="83127"/>
                    <a:pt x="477982" y="83127"/>
                  </a:cubicBezTo>
                  <a:cubicBezTo>
                    <a:pt x="403514" y="58882"/>
                    <a:pt x="360219" y="34637"/>
                    <a:pt x="280555" y="20782"/>
                  </a:cubicBezTo>
                  <a:cubicBezTo>
                    <a:pt x="200891" y="6928"/>
                    <a:pt x="100445" y="3464"/>
                    <a:pt x="0" y="0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646151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모달</a:t>
            </a:r>
            <a:r>
              <a:rPr lang="ko-KR" altLang="en-US" dirty="0"/>
              <a:t> 다이얼로그와 </a:t>
            </a:r>
            <a:r>
              <a:rPr lang="ko-KR" altLang="en-US" dirty="0" err="1"/>
              <a:t>모달리스</a:t>
            </a:r>
            <a:r>
              <a:rPr lang="ko-KR" altLang="en-US" dirty="0"/>
              <a:t> 다이얼로그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모달</a:t>
            </a:r>
            <a:r>
              <a:rPr lang="en-US" altLang="ko-KR" dirty="0"/>
              <a:t>(modal) </a:t>
            </a:r>
            <a:r>
              <a:rPr lang="ko-KR" altLang="en-US" dirty="0"/>
              <a:t>다이얼로그</a:t>
            </a:r>
            <a:endParaRPr lang="en-US" altLang="ko-KR" dirty="0"/>
          </a:p>
          <a:p>
            <a:pPr lvl="1"/>
            <a:r>
              <a:rPr lang="ko-KR" altLang="en-US" dirty="0"/>
              <a:t>사용자 입력을 독점하는 다이얼로그</a:t>
            </a:r>
            <a:endParaRPr lang="en-US" altLang="ko-KR" dirty="0"/>
          </a:p>
          <a:p>
            <a:pPr lvl="1"/>
            <a:r>
              <a:rPr lang="ko-KR" altLang="en-US" dirty="0"/>
              <a:t>닫기 전에는 다른 창에서 작업을 전혀 할 수 없는 다이얼로그</a:t>
            </a:r>
            <a:endParaRPr lang="en-US" altLang="ko-KR" dirty="0"/>
          </a:p>
          <a:p>
            <a:pPr lvl="1"/>
            <a:r>
              <a:rPr lang="ko-KR" altLang="en-US" dirty="0"/>
              <a:t>생성 방법</a:t>
            </a:r>
            <a:endParaRPr lang="en-US" altLang="ko-KR" dirty="0"/>
          </a:p>
          <a:p>
            <a:pPr lvl="2"/>
            <a:r>
              <a:rPr lang="en-US" altLang="ko-KR" dirty="0" err="1"/>
              <a:t>JDialog</a:t>
            </a:r>
            <a:r>
              <a:rPr lang="en-US" altLang="ko-KR" dirty="0"/>
              <a:t>(Frame owner, String title, </a:t>
            </a:r>
            <a:r>
              <a:rPr lang="en-US" altLang="ko-KR" dirty="0" err="1"/>
              <a:t>boolean</a:t>
            </a:r>
            <a:r>
              <a:rPr lang="en-US" altLang="ko-KR" dirty="0"/>
              <a:t> modal) </a:t>
            </a:r>
            <a:r>
              <a:rPr lang="ko-KR" altLang="en-US" dirty="0" err="1"/>
              <a:t>생성자에서</a:t>
            </a:r>
            <a:r>
              <a:rPr lang="ko-KR" altLang="en-US" dirty="0"/>
              <a:t> </a:t>
            </a:r>
            <a:r>
              <a:rPr lang="en-US" altLang="ko-KR" dirty="0"/>
              <a:t>modal</a:t>
            </a:r>
            <a:r>
              <a:rPr lang="ko-KR" altLang="en-US" dirty="0"/>
              <a:t>을 </a:t>
            </a:r>
            <a:r>
              <a:rPr lang="en-US" altLang="ko-KR" dirty="0"/>
              <a:t>true </a:t>
            </a:r>
            <a:r>
              <a:rPr lang="ko-KR" altLang="en-US" dirty="0"/>
              <a:t>값으로 지정</a:t>
            </a:r>
            <a:endParaRPr lang="en-US" altLang="ko-KR" dirty="0"/>
          </a:p>
          <a:p>
            <a:r>
              <a:rPr lang="ko-KR" altLang="en-US" dirty="0" err="1"/>
              <a:t>모달리스</a:t>
            </a:r>
            <a:r>
              <a:rPr lang="ko-KR" altLang="en-US" dirty="0"/>
              <a:t> 다이얼로그</a:t>
            </a:r>
            <a:endParaRPr lang="en-US" altLang="ko-KR" dirty="0"/>
          </a:p>
          <a:p>
            <a:pPr lvl="1"/>
            <a:r>
              <a:rPr lang="ko-KR" altLang="en-US" dirty="0"/>
              <a:t>다른 창과 독립적으로 작동하는 다이얼로그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552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/>
              <a:t>예제 </a:t>
            </a:r>
            <a:r>
              <a:rPr lang="en-US" altLang="ko-KR" sz="2800" dirty="0"/>
              <a:t>14-7: </a:t>
            </a:r>
            <a:r>
              <a:rPr lang="ko-KR" altLang="en-US" sz="2800" dirty="0" err="1"/>
              <a:t>모달</a:t>
            </a:r>
            <a:r>
              <a:rPr lang="ko-KR" altLang="en-US" sz="2800" dirty="0"/>
              <a:t> 다이얼로그로부터 사용자의 입력 값 알아내기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636912"/>
            <a:ext cx="2318331" cy="18996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30" y="2636912"/>
            <a:ext cx="2318331" cy="18996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3356558" y="3158128"/>
            <a:ext cx="1501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버튼을 선택하면</a:t>
            </a:r>
            <a:endParaRPr lang="en-US" altLang="ko-KR" sz="1200" dirty="0"/>
          </a:p>
          <a:p>
            <a:r>
              <a:rPr lang="ko-KR" altLang="en-US" sz="1200" dirty="0"/>
              <a:t> </a:t>
            </a:r>
            <a:r>
              <a:rPr lang="en-US" altLang="ko-KR" sz="1200" dirty="0"/>
              <a:t>“Test Modal Dialog” </a:t>
            </a:r>
          </a:p>
          <a:p>
            <a:r>
              <a:rPr lang="ko-KR" altLang="en-US" sz="1200" dirty="0"/>
              <a:t>다이얼로그가 생성된다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2545983" y="5053162"/>
            <a:ext cx="3122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사용자가 </a:t>
            </a:r>
            <a:r>
              <a:rPr lang="en-US" altLang="ko-KR" sz="1200" dirty="0"/>
              <a:t>“Press Me!!”</a:t>
            </a:r>
            <a:r>
              <a:rPr lang="ko-KR" altLang="en-US" sz="1200" dirty="0"/>
              <a:t>라고 입력한 후</a:t>
            </a:r>
            <a:endParaRPr lang="en-US" altLang="ko-KR" sz="1200" dirty="0"/>
          </a:p>
          <a:p>
            <a:r>
              <a:rPr lang="en-US" altLang="ko-KR" sz="1200" dirty="0"/>
              <a:t>OK </a:t>
            </a:r>
            <a:r>
              <a:rPr lang="ko-KR" altLang="en-US" sz="1200" dirty="0"/>
              <a:t>버튼을 누르면 </a:t>
            </a:r>
            <a:endParaRPr lang="en-US" altLang="ko-KR" sz="1200" dirty="0"/>
          </a:p>
          <a:p>
            <a:r>
              <a:rPr lang="ko-KR" altLang="en-US" sz="1200" dirty="0"/>
              <a:t>버튼의 문자열이 </a:t>
            </a:r>
            <a:r>
              <a:rPr lang="en-US" altLang="ko-KR" sz="1200" dirty="0"/>
              <a:t>“Press Me!!” </a:t>
            </a:r>
            <a:r>
              <a:rPr lang="ko-KR" altLang="en-US" sz="1200" dirty="0"/>
              <a:t>로 변경된다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545" y="4070689"/>
            <a:ext cx="1824648" cy="9123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자유형 7"/>
          <p:cNvSpPr/>
          <p:nvPr/>
        </p:nvSpPr>
        <p:spPr>
          <a:xfrm>
            <a:off x="2771800" y="3560785"/>
            <a:ext cx="742801" cy="488372"/>
          </a:xfrm>
          <a:custGeom>
            <a:avLst/>
            <a:gdLst>
              <a:gd name="connsiteX0" fmla="*/ 0 w 580159"/>
              <a:gd name="connsiteY0" fmla="*/ 0 h 488372"/>
              <a:gd name="connsiteX1" fmla="*/ 332509 w 580159"/>
              <a:gd name="connsiteY1" fmla="*/ 62345 h 488372"/>
              <a:gd name="connsiteX2" fmla="*/ 540327 w 580159"/>
              <a:gd name="connsiteY2" fmla="*/ 280554 h 488372"/>
              <a:gd name="connsiteX3" fmla="*/ 571500 w 580159"/>
              <a:gd name="connsiteY3" fmla="*/ 488372 h 48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159" h="488372">
                <a:moveTo>
                  <a:pt x="0" y="0"/>
                </a:moveTo>
                <a:cubicBezTo>
                  <a:pt x="121227" y="7793"/>
                  <a:pt x="242455" y="15586"/>
                  <a:pt x="332509" y="62345"/>
                </a:cubicBezTo>
                <a:cubicBezTo>
                  <a:pt x="422564" y="109104"/>
                  <a:pt x="500495" y="209550"/>
                  <a:pt x="540327" y="280554"/>
                </a:cubicBezTo>
                <a:cubicBezTo>
                  <a:pt x="580159" y="351558"/>
                  <a:pt x="575829" y="419965"/>
                  <a:pt x="571500" y="488372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자유형 10"/>
          <p:cNvSpPr/>
          <p:nvPr/>
        </p:nvSpPr>
        <p:spPr>
          <a:xfrm>
            <a:off x="4211960" y="3560785"/>
            <a:ext cx="2088232" cy="941951"/>
          </a:xfrm>
          <a:custGeom>
            <a:avLst/>
            <a:gdLst>
              <a:gd name="connsiteX0" fmla="*/ 0 w 2628900"/>
              <a:gd name="connsiteY0" fmla="*/ 855518 h 855518"/>
              <a:gd name="connsiteX1" fmla="*/ 665018 w 2628900"/>
              <a:gd name="connsiteY1" fmla="*/ 710045 h 855518"/>
              <a:gd name="connsiteX2" fmla="*/ 1184564 w 2628900"/>
              <a:gd name="connsiteY2" fmla="*/ 211282 h 855518"/>
              <a:gd name="connsiteX3" fmla="*/ 1839191 w 2628900"/>
              <a:gd name="connsiteY3" fmla="*/ 34636 h 855518"/>
              <a:gd name="connsiteX4" fmla="*/ 2628900 w 2628900"/>
              <a:gd name="connsiteY4" fmla="*/ 3463 h 85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8900" h="855518">
                <a:moveTo>
                  <a:pt x="0" y="855518"/>
                </a:moveTo>
                <a:cubicBezTo>
                  <a:pt x="233795" y="836468"/>
                  <a:pt x="467591" y="817418"/>
                  <a:pt x="665018" y="710045"/>
                </a:cubicBezTo>
                <a:cubicBezTo>
                  <a:pt x="862445" y="602672"/>
                  <a:pt x="988869" y="323850"/>
                  <a:pt x="1184564" y="211282"/>
                </a:cubicBezTo>
                <a:cubicBezTo>
                  <a:pt x="1380259" y="98714"/>
                  <a:pt x="1598468" y="69272"/>
                  <a:pt x="1839191" y="34636"/>
                </a:cubicBezTo>
                <a:cubicBezTo>
                  <a:pt x="2079914" y="0"/>
                  <a:pt x="2354407" y="1731"/>
                  <a:pt x="2628900" y="3463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85800" y="1319405"/>
            <a:ext cx="819065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텍스트필드 창과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OK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버튼을 가진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모달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다이얼로그를 만들고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사용자가 텍스트필드 창에 문자열을 입</a:t>
            </a:r>
          </a:p>
          <a:p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력하고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OK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버튼을 클릭하면 입력한 문자열을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Show Modal Dialog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버튼의 문자열을 변경하도록 예제</a:t>
            </a:r>
          </a:p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14-6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수정하라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858558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45654" y="188640"/>
            <a:ext cx="8818834" cy="67945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14-7 : </a:t>
            </a:r>
            <a:r>
              <a:rPr lang="ko-KR" altLang="en-US" dirty="0"/>
              <a:t>정답 코드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79512" y="1052736"/>
            <a:ext cx="4176464" cy="51706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import java.awt.*;</a:t>
            </a:r>
          </a:p>
          <a:p>
            <a:pPr defTabSz="180000"/>
            <a:r>
              <a:rPr lang="en-US" altLang="ko-KR" sz="1200" b="1" dirty="0"/>
              <a:t>import </a:t>
            </a:r>
            <a:r>
              <a:rPr lang="en-US" altLang="ko-KR" sz="1200" b="1" dirty="0" err="1"/>
              <a:t>java.awt.event</a:t>
            </a:r>
            <a:r>
              <a:rPr lang="en-US" altLang="ko-KR" sz="1200" b="1" dirty="0"/>
              <a:t>.*;</a:t>
            </a:r>
          </a:p>
          <a:p>
            <a:pPr defTabSz="180000"/>
            <a:r>
              <a:rPr lang="en-US" altLang="ko-KR" sz="1200" b="1" dirty="0"/>
              <a:t>import </a:t>
            </a:r>
            <a:r>
              <a:rPr lang="en-US" altLang="ko-KR" sz="1200" b="1" dirty="0" err="1"/>
              <a:t>javax.swing</a:t>
            </a:r>
            <a:r>
              <a:rPr lang="en-US" altLang="ko-KR" sz="1200" b="1" dirty="0"/>
              <a:t>.*;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b="1" dirty="0"/>
              <a:t>class </a:t>
            </a:r>
            <a:r>
              <a:rPr lang="en-US" altLang="ko-KR" sz="1200" b="1" dirty="0" err="1"/>
              <a:t>MyModalDialog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JDialog</a:t>
            </a:r>
            <a:r>
              <a:rPr lang="en-US" altLang="ko-KR" sz="1200" b="1" dirty="0"/>
              <a:t> {</a:t>
            </a:r>
          </a:p>
          <a:p>
            <a:pPr defTabSz="180000"/>
            <a:r>
              <a:rPr lang="en-US" altLang="ko-KR" sz="1200" dirty="0"/>
              <a:t>	private </a:t>
            </a:r>
            <a:r>
              <a:rPr lang="en-US" altLang="ko-KR" sz="1200" dirty="0" err="1"/>
              <a:t>JTextField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tf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JTextField</a:t>
            </a:r>
            <a:r>
              <a:rPr lang="en-US" altLang="ko-KR" sz="1200" b="1" dirty="0"/>
              <a:t>(10);</a:t>
            </a:r>
          </a:p>
          <a:p>
            <a:pPr defTabSz="180000"/>
            <a:r>
              <a:rPr lang="en-US" altLang="ko-KR" sz="1200" dirty="0"/>
              <a:t>	private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 </a:t>
            </a:r>
            <a:r>
              <a:rPr lang="en-US" altLang="ko-KR" sz="1200" dirty="0" err="1"/>
              <a:t>okButton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JButton</a:t>
            </a:r>
            <a:r>
              <a:rPr lang="en-US" altLang="ko-KR" sz="1200" b="1" dirty="0"/>
              <a:t>("OK");</a:t>
            </a:r>
          </a:p>
          <a:p>
            <a:pPr defTabSz="180000"/>
            <a:r>
              <a:rPr lang="nn-NO" altLang="ko-KR" sz="1200" b="1" dirty="0"/>
              <a:t>	</a:t>
            </a:r>
          </a:p>
          <a:p>
            <a:pPr defTabSz="180000"/>
            <a:r>
              <a:rPr lang="nn-NO" altLang="ko-KR" sz="1200" b="1" dirty="0"/>
              <a:t>	public MyModalDialog(JFrame frame, String title) {</a:t>
            </a:r>
          </a:p>
          <a:p>
            <a:pPr defTabSz="180000"/>
            <a:r>
              <a:rPr lang="en-US" altLang="ko-KR" sz="1200" b="1" dirty="0"/>
              <a:t>		super(</a:t>
            </a:r>
            <a:r>
              <a:rPr lang="en-US" altLang="ko-KR" sz="1200" b="1" dirty="0" err="1"/>
              <a:t>frame,title</a:t>
            </a:r>
            <a:r>
              <a:rPr lang="en-US" altLang="ko-KR" sz="1200" b="1" dirty="0"/>
              <a:t>, true); // </a:t>
            </a:r>
            <a:r>
              <a:rPr lang="ko-KR" altLang="en-US" sz="1200" b="1" dirty="0" err="1"/>
              <a:t>모달</a:t>
            </a:r>
            <a:r>
              <a:rPr lang="ko-KR" altLang="en-US" sz="1200" b="1" dirty="0"/>
              <a:t> 다이얼로그로 설정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setLayout</a:t>
            </a:r>
            <a:r>
              <a:rPr lang="en-US" altLang="ko-KR" sz="1200" dirty="0"/>
              <a:t>(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FlowLayout</a:t>
            </a:r>
            <a:r>
              <a:rPr lang="en-US" altLang="ko-KR" sz="1200" b="1" dirty="0"/>
              <a:t>());</a:t>
            </a:r>
          </a:p>
          <a:p>
            <a:pPr defTabSz="180000"/>
            <a:r>
              <a:rPr lang="en-US" altLang="ko-KR" sz="1200" dirty="0"/>
              <a:t>		add(</a:t>
            </a:r>
            <a:r>
              <a:rPr lang="en-US" altLang="ko-KR" sz="1200" dirty="0" err="1"/>
              <a:t>tf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add(</a:t>
            </a:r>
            <a:r>
              <a:rPr lang="en-US" altLang="ko-KR" sz="1200" dirty="0" err="1"/>
              <a:t>okButton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setSize</a:t>
            </a:r>
            <a:r>
              <a:rPr lang="en-US" altLang="ko-KR" sz="1200" dirty="0"/>
              <a:t>(200, 100);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okButton.addActionListener</a:t>
            </a:r>
            <a:r>
              <a:rPr lang="en-US" altLang="ko-KR" sz="1200" dirty="0"/>
              <a:t>(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ActionListener</a:t>
            </a:r>
            <a:r>
              <a:rPr lang="en-US" altLang="ko-KR" sz="1200" b="1" dirty="0"/>
              <a:t>() {</a:t>
            </a:r>
          </a:p>
          <a:p>
            <a:pPr defTabSz="180000"/>
            <a:r>
              <a:rPr lang="en-US" altLang="ko-KR" sz="1200" b="1" dirty="0"/>
              <a:t>			public void </a:t>
            </a:r>
            <a:r>
              <a:rPr lang="en-US" altLang="ko-KR" sz="1200" b="1" dirty="0" err="1"/>
              <a:t>actionPerformed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ActionEvent</a:t>
            </a:r>
            <a:r>
              <a:rPr lang="en-US" altLang="ko-KR" sz="1200" b="1" dirty="0"/>
              <a:t> e) {</a:t>
            </a:r>
          </a:p>
          <a:p>
            <a:pPr defTabSz="180000"/>
            <a:r>
              <a:rPr lang="en-US" altLang="ko-KR" sz="1200" dirty="0"/>
              <a:t>				</a:t>
            </a:r>
            <a:r>
              <a:rPr lang="en-US" altLang="ko-KR" sz="1200" dirty="0" err="1"/>
              <a:t>setVisible</a:t>
            </a:r>
            <a:r>
              <a:rPr lang="en-US" altLang="ko-KR" sz="1200" dirty="0"/>
              <a:t>(</a:t>
            </a:r>
            <a:r>
              <a:rPr lang="en-US" altLang="ko-KR" sz="1200" b="1" dirty="0"/>
              <a:t>false);</a:t>
            </a:r>
          </a:p>
          <a:p>
            <a:pPr defTabSz="180000"/>
            <a:r>
              <a:rPr lang="en-US" altLang="ko-KR" sz="1200" dirty="0"/>
              <a:t>			}</a:t>
            </a:r>
          </a:p>
          <a:p>
            <a:pPr defTabSz="180000"/>
            <a:r>
              <a:rPr lang="en-US" altLang="ko-KR" sz="1200" dirty="0"/>
              <a:t>		});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public String </a:t>
            </a:r>
            <a:r>
              <a:rPr lang="en-US" altLang="ko-KR" sz="1200" dirty="0" err="1"/>
              <a:t>getInput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b="1" dirty="0"/>
              <a:t>		if(</a:t>
            </a:r>
            <a:r>
              <a:rPr lang="en-US" altLang="ko-KR" sz="1200" b="1" dirty="0" err="1"/>
              <a:t>tf.getText</a:t>
            </a:r>
            <a:r>
              <a:rPr lang="en-US" altLang="ko-KR" sz="1200" b="1" dirty="0"/>
              <a:t>().length() == 0) return null;</a:t>
            </a:r>
          </a:p>
          <a:p>
            <a:pPr defTabSz="180000"/>
            <a:r>
              <a:rPr lang="en-US" altLang="ko-KR" sz="1200" b="1" dirty="0"/>
              <a:t>		else return </a:t>
            </a:r>
            <a:r>
              <a:rPr lang="en-US" altLang="ko-KR" sz="1200" b="1" dirty="0" err="1"/>
              <a:t>tf.getText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427984" y="1049313"/>
            <a:ext cx="4464496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public class DialogEx2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{</a:t>
            </a:r>
          </a:p>
          <a:p>
            <a:pPr defTabSz="180000"/>
            <a:r>
              <a:rPr lang="nn-NO" altLang="ko-KR" sz="1200" dirty="0"/>
              <a:t>	</a:t>
            </a:r>
            <a:r>
              <a:rPr lang="en-US" altLang="ko-KR" sz="1200" dirty="0"/>
              <a:t>private </a:t>
            </a:r>
            <a:r>
              <a:rPr lang="nn-NO" altLang="ko-KR" sz="1200" dirty="0"/>
              <a:t>MyModalDialog dialog;</a:t>
            </a:r>
          </a:p>
          <a:p>
            <a:pPr defTabSz="180000"/>
            <a:r>
              <a:rPr lang="nn-NO" altLang="ko-KR" sz="1200" dirty="0"/>
              <a:t> </a:t>
            </a:r>
            <a:r>
              <a:rPr lang="en-US" altLang="ko-KR" sz="1200" b="1" dirty="0"/>
              <a:t>	public DialogEx2() {</a:t>
            </a:r>
          </a:p>
          <a:p>
            <a:pPr defTabSz="180000"/>
            <a:r>
              <a:rPr lang="en-US" altLang="ko-KR" sz="1200" b="1" dirty="0"/>
              <a:t>		super("DialogEx2 </a:t>
            </a:r>
            <a:r>
              <a:rPr lang="ko-KR" altLang="en-US" sz="1200" b="1" dirty="0"/>
              <a:t>예제 프레임</a:t>
            </a:r>
            <a:r>
              <a:rPr lang="en-US" altLang="ko-KR" sz="1200" b="1" dirty="0"/>
              <a:t>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setDefaultCloseOperation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JFrame.</a:t>
            </a:r>
            <a:r>
              <a:rPr lang="en-US" altLang="ko-KR" sz="1200" i="1" dirty="0" err="1"/>
              <a:t>EXIT_ON_CLOSE</a:t>
            </a:r>
            <a:r>
              <a:rPr lang="en-US" altLang="ko-KR" sz="1200" i="1" dirty="0"/>
              <a:t>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 </a:t>
            </a:r>
            <a:r>
              <a:rPr lang="en-US" altLang="ko-KR" sz="1200" dirty="0" err="1"/>
              <a:t>btn</a:t>
            </a:r>
            <a:r>
              <a:rPr lang="en-US" altLang="ko-KR" sz="1200" dirty="0"/>
              <a:t> 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JButton</a:t>
            </a:r>
            <a:r>
              <a:rPr lang="en-US" altLang="ko-KR" sz="1200" b="1" dirty="0"/>
              <a:t>("Show Modal Dialog");</a:t>
            </a:r>
          </a:p>
          <a:p>
            <a:pPr defTabSz="180000"/>
            <a:endParaRPr lang="en-US" altLang="ko-KR" sz="1200" b="1" dirty="0"/>
          </a:p>
          <a:p>
            <a:pPr defTabSz="180000"/>
            <a:r>
              <a:rPr lang="nn-NO" altLang="ko-KR" sz="1200" dirty="0"/>
              <a:t>		dialog = new MyModalDialog(this, "Test Modal Dialog");</a:t>
            </a:r>
          </a:p>
          <a:p>
            <a:pPr defTabSz="180000"/>
            <a:endParaRPr lang="en-US" altLang="ko-KR" sz="1200" b="1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btn.addActionListener</a:t>
            </a:r>
            <a:r>
              <a:rPr lang="en-US" altLang="ko-KR" sz="1200" dirty="0"/>
              <a:t>(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ActionListener</a:t>
            </a:r>
            <a:r>
              <a:rPr lang="en-US" altLang="ko-KR" sz="1200" b="1" dirty="0"/>
              <a:t>() {</a:t>
            </a:r>
          </a:p>
          <a:p>
            <a:pPr defTabSz="180000"/>
            <a:r>
              <a:rPr lang="en-US" altLang="ko-KR" sz="1200" b="1" dirty="0"/>
              <a:t>			public void </a:t>
            </a:r>
            <a:r>
              <a:rPr lang="en-US" altLang="ko-KR" sz="1200" b="1" dirty="0" err="1"/>
              <a:t>actionPerformed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ActionEvent</a:t>
            </a:r>
            <a:r>
              <a:rPr lang="en-US" altLang="ko-KR" sz="1200" b="1" dirty="0"/>
              <a:t> e) {</a:t>
            </a:r>
          </a:p>
          <a:p>
            <a:pPr defTabSz="180000"/>
            <a:r>
              <a:rPr lang="en-US" altLang="ko-KR" sz="1200" dirty="0"/>
              <a:t>				</a:t>
            </a:r>
            <a:r>
              <a:rPr lang="en-US" altLang="ko-KR" sz="1200" dirty="0" err="1"/>
              <a:t>dialog.setVisible</a:t>
            </a:r>
            <a:r>
              <a:rPr lang="en-US" altLang="ko-KR" sz="1200" dirty="0"/>
              <a:t>(</a:t>
            </a:r>
            <a:r>
              <a:rPr lang="en-US" altLang="ko-KR" sz="1200" b="1" dirty="0"/>
              <a:t>true);</a:t>
            </a:r>
          </a:p>
          <a:p>
            <a:pPr defTabSz="180000"/>
            <a:r>
              <a:rPr lang="en-US" altLang="ko-KR" sz="1200" b="1" dirty="0"/>
              <a:t>				</a:t>
            </a:r>
          </a:p>
          <a:p>
            <a:pPr defTabSz="180000"/>
            <a:r>
              <a:rPr lang="en-US" altLang="ko-KR" sz="1200" dirty="0"/>
              <a:t>				String text = </a:t>
            </a:r>
            <a:r>
              <a:rPr lang="en-US" altLang="ko-KR" sz="1200" dirty="0" err="1"/>
              <a:t>dialog.getInput</a:t>
            </a:r>
            <a:r>
              <a:rPr lang="en-US" altLang="ko-KR" sz="1200" dirty="0"/>
              <a:t>();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				if(text == null) return;</a:t>
            </a:r>
          </a:p>
          <a:p>
            <a:pPr defTabSz="180000"/>
            <a:r>
              <a:rPr lang="en-US" altLang="ko-KR" sz="1200" b="1" dirty="0"/>
              <a:t>				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 </a:t>
            </a:r>
            <a:r>
              <a:rPr lang="en-US" altLang="ko-KR" sz="1200" dirty="0" err="1"/>
              <a:t>btn</a:t>
            </a:r>
            <a:r>
              <a:rPr lang="en-US" altLang="ko-KR" sz="1200" dirty="0"/>
              <a:t> = (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)</a:t>
            </a:r>
            <a:r>
              <a:rPr lang="en-US" altLang="ko-KR" sz="1200" dirty="0" err="1"/>
              <a:t>e.getSource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		</a:t>
            </a:r>
            <a:r>
              <a:rPr lang="en-US" altLang="ko-KR" sz="1200" dirty="0" err="1"/>
              <a:t>btn.setText</a:t>
            </a:r>
            <a:r>
              <a:rPr lang="en-US" altLang="ko-KR" sz="1200" dirty="0"/>
              <a:t>(text);</a:t>
            </a:r>
          </a:p>
          <a:p>
            <a:pPr defTabSz="180000"/>
            <a:r>
              <a:rPr lang="en-US" altLang="ko-KR" sz="1200" dirty="0"/>
              <a:t>			}</a:t>
            </a:r>
          </a:p>
          <a:p>
            <a:pPr defTabSz="180000"/>
            <a:r>
              <a:rPr lang="en-US" altLang="ko-KR" sz="1200" dirty="0"/>
              <a:t>		});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().add(</a:t>
            </a:r>
            <a:r>
              <a:rPr lang="en-US" altLang="ko-KR" sz="1200" dirty="0" err="1"/>
              <a:t>btn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setSize</a:t>
            </a:r>
            <a:r>
              <a:rPr lang="en-US" altLang="ko-KR" sz="1200" dirty="0"/>
              <a:t>(250,200);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setVisible</a:t>
            </a:r>
            <a:r>
              <a:rPr lang="en-US" altLang="ko-KR" sz="1200" dirty="0"/>
              <a:t>(</a:t>
            </a:r>
            <a:r>
              <a:rPr lang="en-US" altLang="ko-KR" sz="1200" b="1" dirty="0"/>
              <a:t>true);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b="1" dirty="0"/>
              <a:t>	public static void main(String[] </a:t>
            </a:r>
            <a:r>
              <a:rPr lang="en-US" altLang="ko-KR" sz="1200" b="1" dirty="0" err="1"/>
              <a:t>args</a:t>
            </a:r>
            <a:r>
              <a:rPr lang="en-US" altLang="ko-KR" sz="1200" b="1" dirty="0"/>
              <a:t>) {</a:t>
            </a:r>
          </a:p>
          <a:p>
            <a:pPr defTabSz="180000"/>
            <a:r>
              <a:rPr lang="en-US" altLang="ko-KR" sz="1200" b="1" dirty="0"/>
              <a:t>		new DialogEx2();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725249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팝업 다이얼로그</a:t>
            </a:r>
            <a:r>
              <a:rPr lang="en-US" altLang="ko-KR"/>
              <a:t>, JOptionPane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altLang="ko-KR" sz="1600" dirty="0" err="1"/>
              <a:t>JOptionPane</a:t>
            </a:r>
            <a:endParaRPr lang="en-US" altLang="ko-KR" sz="1600" dirty="0"/>
          </a:p>
          <a:p>
            <a:pPr lvl="1"/>
            <a:r>
              <a:rPr lang="ko-KR" altLang="en-US" sz="1400" dirty="0"/>
              <a:t>간단하고 유용한 팝업 다이얼로그 지원</a:t>
            </a:r>
            <a:endParaRPr lang="en-US" altLang="ko-KR" sz="1400" dirty="0"/>
          </a:p>
          <a:p>
            <a:pPr lvl="2"/>
            <a:r>
              <a:rPr lang="en-US" altLang="ko-KR" sz="1200" dirty="0"/>
              <a:t>static </a:t>
            </a:r>
            <a:r>
              <a:rPr lang="ko-KR" altLang="en-US" sz="1200" dirty="0"/>
              <a:t>의 타입의 간단한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이용</a:t>
            </a:r>
            <a:endParaRPr lang="en-US" altLang="ko-KR" sz="1200" dirty="0"/>
          </a:p>
          <a:p>
            <a:pPr lvl="2"/>
            <a:endParaRPr lang="en-US" altLang="ko-KR" sz="1200" dirty="0"/>
          </a:p>
          <a:p>
            <a:r>
              <a:rPr lang="ko-KR" altLang="en-US" sz="1600" dirty="0"/>
              <a:t>입력 다이얼로그</a:t>
            </a:r>
            <a:endParaRPr lang="en-US" altLang="ko-KR" sz="1600" dirty="0"/>
          </a:p>
          <a:p>
            <a:pPr lvl="1"/>
            <a:r>
              <a:rPr lang="ko-KR" altLang="en-US" sz="1400" dirty="0"/>
              <a:t>한 줄을 입력 받는 다이얼로그</a:t>
            </a:r>
            <a:endParaRPr lang="en-US" altLang="ko-KR" sz="1400" dirty="0"/>
          </a:p>
          <a:p>
            <a:pPr lvl="1"/>
            <a:r>
              <a:rPr lang="en-US" altLang="ko-KR" sz="1400" dirty="0"/>
              <a:t>String </a:t>
            </a:r>
            <a:r>
              <a:rPr lang="en-US" altLang="ko-KR" sz="1400" dirty="0" err="1"/>
              <a:t>JOptionPane.showInputDialog</a:t>
            </a:r>
            <a:r>
              <a:rPr lang="en-US" altLang="ko-KR" sz="1400" dirty="0"/>
              <a:t>(String </a:t>
            </a:r>
            <a:r>
              <a:rPr lang="en-US" altLang="ko-KR" sz="1400" dirty="0" err="1"/>
              <a:t>msg</a:t>
            </a:r>
            <a:r>
              <a:rPr lang="en-US" altLang="ko-KR" sz="1400" dirty="0"/>
              <a:t>)</a:t>
            </a:r>
          </a:p>
          <a:p>
            <a:pPr lvl="1"/>
            <a:endParaRPr lang="en-US" altLang="ko-KR" sz="1400" dirty="0"/>
          </a:p>
          <a:p>
            <a:r>
              <a:rPr lang="ko-KR" altLang="en-US" sz="1600" dirty="0"/>
              <a:t>확인 다이얼로그</a:t>
            </a:r>
            <a:endParaRPr lang="en-US" altLang="ko-KR" sz="1600" dirty="0"/>
          </a:p>
          <a:p>
            <a:pPr lvl="1"/>
            <a:r>
              <a:rPr lang="ko-KR" altLang="en-US" sz="1400" dirty="0"/>
              <a:t>사용자로부터 </a:t>
            </a:r>
            <a:r>
              <a:rPr lang="en-US" altLang="ko-KR" sz="1400" dirty="0"/>
              <a:t>Yes/No</a:t>
            </a:r>
            <a:r>
              <a:rPr lang="ko-KR" altLang="en-US" sz="1400" dirty="0"/>
              <a:t> 등 확인을 </a:t>
            </a:r>
            <a:r>
              <a:rPr lang="ko-KR" altLang="en-US" sz="1400" dirty="0" err="1"/>
              <a:t>입력받는</a:t>
            </a:r>
            <a:r>
              <a:rPr lang="ko-KR" altLang="en-US" sz="1400" dirty="0"/>
              <a:t> 다이얼로그</a:t>
            </a:r>
            <a:endParaRPr lang="en-US" altLang="ko-KR" sz="1400" dirty="0"/>
          </a:p>
          <a:p>
            <a:pPr lvl="1"/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JOptionPane.showConfirmDialog</a:t>
            </a:r>
            <a:r>
              <a:rPr lang="en-US" altLang="ko-KR" sz="1400" dirty="0"/>
              <a:t>(Component </a:t>
            </a:r>
            <a:r>
              <a:rPr lang="en-US" altLang="ko-KR" sz="1400" dirty="0" err="1"/>
              <a:t>parentComponent</a:t>
            </a:r>
            <a:r>
              <a:rPr lang="en-US" altLang="ko-KR" sz="1400" dirty="0"/>
              <a:t>, Object </a:t>
            </a:r>
            <a:r>
              <a:rPr lang="en-US" altLang="ko-KR" sz="1400" dirty="0" err="1"/>
              <a:t>msg</a:t>
            </a:r>
            <a:r>
              <a:rPr lang="en-US" altLang="ko-KR" sz="1400" dirty="0"/>
              <a:t>, String title,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optionType</a:t>
            </a:r>
            <a:r>
              <a:rPr lang="en-US" altLang="ko-KR" sz="1400" dirty="0"/>
              <a:t>)</a:t>
            </a:r>
          </a:p>
          <a:p>
            <a:pPr lvl="1"/>
            <a:endParaRPr lang="en-US" altLang="ko-KR" sz="1400" dirty="0"/>
          </a:p>
          <a:p>
            <a:r>
              <a:rPr lang="ko-KR" altLang="en-US" sz="1600" dirty="0"/>
              <a:t>메시지 다이얼로그</a:t>
            </a:r>
            <a:endParaRPr lang="en-US" altLang="ko-KR" sz="1600" dirty="0"/>
          </a:p>
          <a:p>
            <a:pPr lvl="1"/>
            <a:r>
              <a:rPr lang="ko-KR" altLang="en-US" sz="1400" dirty="0"/>
              <a:t>단순 메시지를 출력하는 다이얼로그</a:t>
            </a:r>
            <a:endParaRPr lang="en-US" altLang="ko-KR" sz="1400" dirty="0"/>
          </a:p>
          <a:p>
            <a:pPr lvl="1"/>
            <a:r>
              <a:rPr lang="en-US" altLang="ko-KR" sz="1400" dirty="0"/>
              <a:t>void </a:t>
            </a:r>
            <a:r>
              <a:rPr lang="en-US" altLang="ko-KR" sz="1400" dirty="0" err="1"/>
              <a:t>JOptionPane.showMessageDialog</a:t>
            </a:r>
            <a:r>
              <a:rPr lang="en-US" altLang="ko-KR" sz="1400" dirty="0"/>
              <a:t>(Component </a:t>
            </a:r>
            <a:r>
              <a:rPr lang="en-US" altLang="ko-KR" sz="1400" dirty="0" err="1"/>
              <a:t>parentComponent</a:t>
            </a:r>
            <a:r>
              <a:rPr lang="en-US" altLang="ko-KR" sz="1400" dirty="0"/>
              <a:t>, Object </a:t>
            </a:r>
            <a:r>
              <a:rPr lang="en-US" altLang="ko-KR" sz="1400" dirty="0" err="1"/>
              <a:t>msg</a:t>
            </a:r>
            <a:r>
              <a:rPr lang="en-US" altLang="ko-KR" sz="1400" dirty="0"/>
              <a:t>, String title,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messageType</a:t>
            </a:r>
            <a:r>
              <a:rPr lang="en-US" altLang="ko-KR" sz="1400" dirty="0"/>
              <a:t>)</a:t>
            </a:r>
          </a:p>
          <a:p>
            <a:pPr lvl="1"/>
            <a:endParaRPr lang="en-US" altLang="ko-KR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064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67544" y="208063"/>
            <a:ext cx="8153400" cy="679450"/>
          </a:xfrm>
        </p:spPr>
        <p:txBody>
          <a:bodyPr>
            <a:normAutofit fontScale="90000"/>
          </a:bodyPr>
          <a:lstStyle/>
          <a:p>
            <a:r>
              <a:rPr lang="en-US" altLang="ko-KR"/>
              <a:t>JOptionPane </a:t>
            </a:r>
            <a:r>
              <a:rPr lang="ko-KR" altLang="en-US"/>
              <a:t>팝업 다이얼로그와 코드 샘플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664904" y="1291994"/>
            <a:ext cx="5107439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String name = </a:t>
            </a:r>
            <a:r>
              <a:rPr lang="en-US" altLang="ko-KR" sz="1200" b="1" dirty="0" err="1"/>
              <a:t>JOptionPane.showInputDialog</a:t>
            </a:r>
            <a:r>
              <a:rPr lang="en-US" altLang="ko-KR" sz="1200" dirty="0"/>
              <a:t>("</a:t>
            </a:r>
            <a:r>
              <a:rPr lang="ko-KR" altLang="en-US" sz="1200" dirty="0"/>
              <a:t>이름을 입력하세요</a:t>
            </a:r>
            <a:r>
              <a:rPr lang="en-US" altLang="ko-KR" sz="1200" dirty="0"/>
              <a:t>.");</a:t>
            </a:r>
          </a:p>
          <a:p>
            <a:r>
              <a:rPr lang="en-US" altLang="ko-KR" sz="1200" dirty="0"/>
              <a:t>// name</a:t>
            </a:r>
            <a:r>
              <a:rPr lang="ko-KR" altLang="en-US" sz="1200" dirty="0"/>
              <a:t>에 </a:t>
            </a:r>
            <a:r>
              <a:rPr lang="en-US" altLang="ko-KR" sz="1200" dirty="0"/>
              <a:t>“Java Kim”</a:t>
            </a:r>
            <a:r>
              <a:rPr lang="ko-KR" altLang="en-US" sz="1200" dirty="0"/>
              <a:t> 리턴</a:t>
            </a:r>
            <a:endParaRPr lang="en-US" altLang="ko-KR" sz="1200" dirty="0"/>
          </a:p>
          <a:p>
            <a:r>
              <a:rPr lang="en-US" altLang="ko-KR" sz="1200" dirty="0"/>
              <a:t>// </a:t>
            </a:r>
            <a:r>
              <a:rPr lang="ko-KR" altLang="en-US" sz="1200" dirty="0"/>
              <a:t>사용자가 입력 없이 창을 닫으면 </a:t>
            </a:r>
            <a:r>
              <a:rPr lang="en-US" altLang="ko-KR" sz="1200" dirty="0"/>
              <a:t>null </a:t>
            </a:r>
            <a:r>
              <a:rPr lang="ko-KR" altLang="en-US" sz="1200" dirty="0"/>
              <a:t>리턴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647343" y="2787632"/>
            <a:ext cx="5107438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result = </a:t>
            </a:r>
            <a:r>
              <a:rPr lang="en-US" altLang="ko-KR" sz="1200" b="1" dirty="0" err="1"/>
              <a:t>JOptionPane.showConfirmDialog</a:t>
            </a:r>
            <a:r>
              <a:rPr lang="en-US" altLang="ko-KR" sz="1200" dirty="0"/>
              <a:t>(null, "</a:t>
            </a:r>
            <a:r>
              <a:rPr lang="ko-KR" altLang="en-US" sz="1200" dirty="0"/>
              <a:t>계속할 것입니까</a:t>
            </a:r>
            <a:r>
              <a:rPr lang="en-US" altLang="ko-KR" sz="1200" dirty="0"/>
              <a:t>?", 					"Confirm", </a:t>
            </a:r>
            <a:r>
              <a:rPr lang="en-US" altLang="ko-KR" sz="1200" dirty="0" err="1"/>
              <a:t>JOptionPane.YES_NO_OPTION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if(result == </a:t>
            </a:r>
            <a:r>
              <a:rPr lang="en-US" altLang="ko-KR" sz="1200" dirty="0" err="1"/>
              <a:t>JOptionPane.CLOSED_OPTION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// </a:t>
            </a:r>
            <a:r>
              <a:rPr lang="ko-KR" altLang="en-US" sz="1200" dirty="0"/>
              <a:t>사용자가 </a:t>
            </a:r>
            <a:r>
              <a:rPr lang="en-US" altLang="ko-KR" sz="1200" dirty="0"/>
              <a:t>"</a:t>
            </a:r>
            <a:r>
              <a:rPr lang="ko-KR" altLang="en-US" sz="1200" dirty="0"/>
              <a:t>예</a:t>
            </a:r>
            <a:r>
              <a:rPr lang="en-US" altLang="ko-KR" sz="1200" dirty="0"/>
              <a:t>"</a:t>
            </a:r>
            <a:r>
              <a:rPr lang="ko-KR" altLang="en-US" sz="1200" dirty="0"/>
              <a:t>나</a:t>
            </a:r>
            <a:r>
              <a:rPr lang="en-US" altLang="ko-KR" sz="1200" dirty="0"/>
              <a:t> "</a:t>
            </a:r>
            <a:r>
              <a:rPr lang="ko-KR" altLang="en-US" sz="1200" dirty="0"/>
              <a:t>아니오</a:t>
            </a:r>
            <a:r>
              <a:rPr lang="en-US" altLang="ko-KR" sz="1200" dirty="0"/>
              <a:t>"</a:t>
            </a:r>
            <a:r>
              <a:rPr lang="ko-KR" altLang="en-US" sz="1200" dirty="0"/>
              <a:t>의</a:t>
            </a:r>
            <a:r>
              <a:rPr lang="en-US" altLang="ko-KR" sz="1200" dirty="0"/>
              <a:t> </a:t>
            </a:r>
            <a:r>
              <a:rPr lang="ko-KR" altLang="en-US" sz="1200" dirty="0" err="1"/>
              <a:t>선택없이</a:t>
            </a:r>
            <a:r>
              <a:rPr lang="ko-KR" altLang="en-US" sz="1200" dirty="0"/>
              <a:t> 다이얼로그 창을 닫은 경우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else</a:t>
            </a:r>
            <a:r>
              <a:rPr lang="ko-KR" altLang="en-US" sz="1200" dirty="0"/>
              <a:t> </a:t>
            </a:r>
            <a:r>
              <a:rPr lang="en-US" altLang="ko-KR" sz="1200" dirty="0"/>
              <a:t>if(result == </a:t>
            </a:r>
            <a:r>
              <a:rPr lang="en-US" altLang="ko-KR" sz="1200" dirty="0" err="1"/>
              <a:t>JOptionPane.YES_OPTION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// </a:t>
            </a:r>
            <a:r>
              <a:rPr lang="ko-KR" altLang="en-US" sz="1200" dirty="0"/>
              <a:t>사용자가 </a:t>
            </a:r>
            <a:r>
              <a:rPr lang="en-US" altLang="ko-KR" sz="1200" dirty="0"/>
              <a:t>"</a:t>
            </a:r>
            <a:r>
              <a:rPr lang="ko-KR" altLang="en-US" sz="1200" dirty="0"/>
              <a:t>예</a:t>
            </a:r>
            <a:r>
              <a:rPr lang="en-US" altLang="ko-KR" sz="1200" dirty="0"/>
              <a:t>"</a:t>
            </a:r>
            <a:r>
              <a:rPr lang="ko-KR" altLang="en-US" sz="1200" dirty="0"/>
              <a:t>를 선택한 경우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else {	// </a:t>
            </a:r>
            <a:r>
              <a:rPr lang="ko-KR" altLang="en-US" sz="1200" dirty="0"/>
              <a:t>사용자가 </a:t>
            </a:r>
            <a:r>
              <a:rPr lang="en-US" altLang="ko-KR" sz="1200" dirty="0"/>
              <a:t>"</a:t>
            </a:r>
            <a:r>
              <a:rPr lang="ko-KR" altLang="en-US" sz="1200" dirty="0"/>
              <a:t>아니오</a:t>
            </a:r>
            <a:r>
              <a:rPr lang="en-US" altLang="ko-KR" sz="1200" dirty="0"/>
              <a:t>"</a:t>
            </a:r>
            <a:r>
              <a:rPr lang="ko-KR" altLang="en-US" sz="1200" dirty="0"/>
              <a:t>를 선택한 경우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664905" y="5279014"/>
            <a:ext cx="5107438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 err="1"/>
              <a:t>JOptionPane.showMessageDialog</a:t>
            </a:r>
            <a:r>
              <a:rPr lang="en-US" altLang="ko-KR" sz="1200" dirty="0"/>
              <a:t>(null, "</a:t>
            </a:r>
            <a:r>
              <a:rPr lang="ko-KR" altLang="en-US" sz="1200" dirty="0"/>
              <a:t>조심하세요</a:t>
            </a:r>
            <a:r>
              <a:rPr lang="en-US" altLang="ko-KR" sz="1200" dirty="0"/>
              <a:t>", "Message", </a:t>
            </a:r>
          </a:p>
          <a:p>
            <a:pPr defTabSz="180000"/>
            <a:r>
              <a:rPr lang="en-US" altLang="ko-KR" sz="1200" dirty="0"/>
              <a:t>					</a:t>
            </a:r>
            <a:r>
              <a:rPr lang="en-US" altLang="ko-KR" sz="1200" dirty="0" err="1"/>
              <a:t>JOptionPane.ERROR_MESSAGE</a:t>
            </a:r>
            <a:r>
              <a:rPr lang="en-US" altLang="ko-KR" sz="1200" dirty="0"/>
              <a:t>); 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06" y="1291020"/>
            <a:ext cx="2720786" cy="11308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8" y="2877285"/>
            <a:ext cx="2448335" cy="10188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33" y="4869160"/>
            <a:ext cx="2448335" cy="10188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662606" y="4120663"/>
            <a:ext cx="2370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옵션</a:t>
            </a:r>
            <a:endParaRPr lang="en-US" altLang="ko-KR" sz="1200"/>
          </a:p>
          <a:p>
            <a:pPr algn="ctr"/>
            <a:r>
              <a:rPr lang="en-US" altLang="ko-KR" sz="1200"/>
              <a:t>(JOptionPane.YES_NO_OPTION)</a:t>
            </a:r>
            <a:endParaRPr lang="ko-KR" altLang="en-US" sz="1200"/>
          </a:p>
        </p:txBody>
      </p:sp>
      <p:sp>
        <p:nvSpPr>
          <p:cNvPr id="22" name="오른쪽 중괄호 21"/>
          <p:cNvSpPr/>
          <p:nvPr/>
        </p:nvSpPr>
        <p:spPr>
          <a:xfrm rot="5400000">
            <a:off x="1593845" y="3584878"/>
            <a:ext cx="428628" cy="642942"/>
          </a:xfrm>
          <a:prstGeom prst="rightBrace">
            <a:avLst>
              <a:gd name="adj1" fmla="val 45000"/>
              <a:gd name="adj2" fmla="val 50000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7591298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7504" y="827857"/>
            <a:ext cx="4392488" cy="46012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javax.swing</a:t>
            </a:r>
            <a:r>
              <a:rPr lang="en-US" altLang="ko-KR" sz="1100" dirty="0"/>
              <a:t>.*;</a:t>
            </a:r>
          </a:p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java.awt.event</a:t>
            </a:r>
            <a:r>
              <a:rPr lang="en-US" altLang="ko-KR" sz="1100" dirty="0"/>
              <a:t>.*;</a:t>
            </a:r>
          </a:p>
          <a:p>
            <a:pPr defTabSz="180000"/>
            <a:r>
              <a:rPr lang="en-US" altLang="ko-KR" sz="1100" dirty="0"/>
              <a:t>import java.awt.*;</a:t>
            </a:r>
          </a:p>
          <a:p>
            <a:pPr defTabSz="180000"/>
            <a:endParaRPr lang="ko-KR" altLang="en-US" sz="1100" dirty="0"/>
          </a:p>
          <a:p>
            <a:pPr defTabSz="180000"/>
            <a:r>
              <a:rPr lang="en-US" altLang="ko-KR" sz="1100" b="1" dirty="0"/>
              <a:t>public class </a:t>
            </a:r>
            <a:r>
              <a:rPr lang="en-US" altLang="ko-KR" sz="1100" b="1" dirty="0" err="1"/>
              <a:t>OptionPaneEx</a:t>
            </a:r>
            <a:r>
              <a:rPr lang="en-US" altLang="ko-KR" sz="1100" b="1" dirty="0"/>
              <a:t> extends </a:t>
            </a:r>
            <a:r>
              <a:rPr lang="en-US" altLang="ko-KR" sz="1100" b="1" dirty="0" err="1"/>
              <a:t>JFrame</a:t>
            </a:r>
            <a:r>
              <a:rPr lang="en-US" altLang="ko-KR" sz="1100" b="1" dirty="0"/>
              <a:t> {</a:t>
            </a:r>
          </a:p>
          <a:p>
            <a:pPr defTabSz="180000"/>
            <a:r>
              <a:rPr lang="en-US" altLang="ko-KR" sz="1100" dirty="0"/>
              <a:t>	public </a:t>
            </a:r>
            <a:r>
              <a:rPr lang="en-US" altLang="ko-KR" sz="1100" dirty="0" err="1"/>
              <a:t>OptionPaneEx</a:t>
            </a:r>
            <a:r>
              <a:rPr lang="en-US" altLang="ko-KR" sz="1100" dirty="0"/>
              <a:t>() {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setTitle</a:t>
            </a:r>
            <a:r>
              <a:rPr lang="en-US" altLang="ko-KR" sz="1100" dirty="0"/>
              <a:t>("</a:t>
            </a:r>
            <a:r>
              <a:rPr lang="ko-KR" altLang="en-US" sz="1100" dirty="0"/>
              <a:t>옵션 팬 예제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setDefaultCloseOperation</a:t>
            </a:r>
            <a:r>
              <a:rPr lang="en-US" altLang="ko-KR" sz="1100" dirty="0"/>
              <a:t>(</a:t>
            </a:r>
            <a:r>
              <a:rPr lang="en-US" altLang="ko-KR" sz="1100" dirty="0" err="1"/>
              <a:t>JFrame.</a:t>
            </a:r>
            <a:r>
              <a:rPr lang="en-US" altLang="ko-KR" sz="1100" i="1" dirty="0" err="1"/>
              <a:t>EXIT_ON_CLOSE</a:t>
            </a:r>
            <a:r>
              <a:rPr lang="en-US" altLang="ko-KR" sz="1100" i="1" dirty="0"/>
              <a:t>);</a:t>
            </a:r>
          </a:p>
          <a:p>
            <a:pPr defTabSz="180000"/>
            <a:r>
              <a:rPr lang="en-US" altLang="ko-KR" sz="1100" i="1" dirty="0"/>
              <a:t>		</a:t>
            </a:r>
            <a:r>
              <a:rPr lang="en-US" altLang="ko-KR" sz="1100" dirty="0"/>
              <a:t>Container c = </a:t>
            </a:r>
            <a:r>
              <a:rPr lang="en-US" altLang="ko-KR" sz="1100" dirty="0" err="1"/>
              <a:t>getContentPane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setSize</a:t>
            </a:r>
            <a:r>
              <a:rPr lang="en-US" altLang="ko-KR" sz="1100" dirty="0"/>
              <a:t>(500,200);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c.add</a:t>
            </a:r>
            <a:r>
              <a:rPr lang="en-US" altLang="ko-KR" sz="1100" dirty="0"/>
              <a:t>(</a:t>
            </a:r>
            <a:r>
              <a:rPr lang="en-US" altLang="ko-KR" sz="1100" b="1" dirty="0"/>
              <a:t>new </a:t>
            </a:r>
            <a:r>
              <a:rPr lang="en-US" altLang="ko-KR" sz="1100" b="1" dirty="0" err="1"/>
              <a:t>MyPanel</a:t>
            </a:r>
            <a:r>
              <a:rPr lang="en-US" altLang="ko-KR" sz="1100" b="1" dirty="0"/>
              <a:t>(),	</a:t>
            </a:r>
            <a:r>
              <a:rPr lang="en-US" altLang="ko-KR" sz="1100" b="1" dirty="0" err="1"/>
              <a:t>BorderLayout.</a:t>
            </a:r>
            <a:r>
              <a:rPr lang="en-US" altLang="ko-KR" sz="1100" b="1" i="1" dirty="0" err="1"/>
              <a:t>NORTH</a:t>
            </a:r>
            <a:r>
              <a:rPr lang="en-US" altLang="ko-KR" sz="1100" b="1" i="1" dirty="0"/>
              <a:t>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setVisible</a:t>
            </a:r>
            <a:r>
              <a:rPr lang="en-US" altLang="ko-KR" sz="1100" dirty="0"/>
              <a:t>(true);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endParaRPr lang="ko-KR" altLang="en-US" sz="1100" dirty="0"/>
          </a:p>
          <a:p>
            <a:pPr defTabSz="180000"/>
            <a:r>
              <a:rPr lang="en-US" altLang="ko-KR" sz="1100" b="1" dirty="0"/>
              <a:t>	class </a:t>
            </a:r>
            <a:r>
              <a:rPr lang="en-US" altLang="ko-KR" sz="1100" b="1" dirty="0" err="1"/>
              <a:t>MyPanel</a:t>
            </a:r>
            <a:r>
              <a:rPr lang="en-US" altLang="ko-KR" sz="1100" b="1" dirty="0"/>
              <a:t> extends Panel {</a:t>
            </a:r>
          </a:p>
          <a:p>
            <a:pPr defTabSz="180000"/>
            <a:r>
              <a:rPr lang="en-US" altLang="ko-KR" sz="1100" dirty="0"/>
              <a:t>		private </a:t>
            </a:r>
            <a:r>
              <a:rPr lang="en-US" altLang="ko-KR" sz="1100" dirty="0" err="1"/>
              <a:t>JButton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inputBtn</a:t>
            </a:r>
            <a:r>
              <a:rPr lang="en-US" altLang="ko-KR" sz="1100" dirty="0"/>
              <a:t> = </a:t>
            </a:r>
            <a:r>
              <a:rPr lang="en-US" altLang="ko-KR" sz="1100" b="1" dirty="0"/>
              <a:t>new </a:t>
            </a:r>
            <a:r>
              <a:rPr lang="en-US" altLang="ko-KR" sz="1100" b="1" dirty="0" err="1"/>
              <a:t>JButton</a:t>
            </a:r>
            <a:r>
              <a:rPr lang="en-US" altLang="ko-KR" sz="1100" b="1" dirty="0"/>
              <a:t>("Input Name");</a:t>
            </a:r>
          </a:p>
          <a:p>
            <a:pPr defTabSz="180000"/>
            <a:r>
              <a:rPr lang="en-US" altLang="ko-KR" sz="1100" dirty="0"/>
              <a:t>		private </a:t>
            </a:r>
            <a:r>
              <a:rPr lang="en-US" altLang="ko-KR" sz="1100" dirty="0" err="1"/>
              <a:t>JTextField</a:t>
            </a:r>
            <a:r>
              <a:rPr lang="en-US" altLang="ko-KR" sz="1100" dirty="0"/>
              <a:t> </a:t>
            </a:r>
            <a:r>
              <a:rPr lang="en-US" altLang="ko-KR" sz="1100" dirty="0" err="1"/>
              <a:t>tf</a:t>
            </a:r>
            <a:r>
              <a:rPr lang="en-US" altLang="ko-KR" sz="1100" dirty="0"/>
              <a:t> = </a:t>
            </a:r>
            <a:r>
              <a:rPr lang="en-US" altLang="ko-KR" sz="1100" b="1" dirty="0"/>
              <a:t>new </a:t>
            </a:r>
            <a:r>
              <a:rPr lang="en-US" altLang="ko-KR" sz="1100" b="1" dirty="0" err="1"/>
              <a:t>JTextField</a:t>
            </a:r>
            <a:r>
              <a:rPr lang="en-US" altLang="ko-KR" sz="1100" b="1" dirty="0"/>
              <a:t>(10);</a:t>
            </a:r>
          </a:p>
          <a:p>
            <a:pPr defTabSz="180000"/>
            <a:r>
              <a:rPr lang="en-US" altLang="ko-KR" sz="1100" dirty="0"/>
              <a:t>		private </a:t>
            </a:r>
            <a:r>
              <a:rPr lang="en-US" altLang="ko-KR" sz="1100" dirty="0" err="1"/>
              <a:t>JButton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confirmBtn</a:t>
            </a:r>
            <a:r>
              <a:rPr lang="en-US" altLang="ko-KR" sz="1100" dirty="0"/>
              <a:t> = </a:t>
            </a:r>
            <a:r>
              <a:rPr lang="en-US" altLang="ko-KR" sz="1100" b="1" dirty="0"/>
              <a:t>new </a:t>
            </a:r>
            <a:r>
              <a:rPr lang="en-US" altLang="ko-KR" sz="1100" b="1" dirty="0" err="1"/>
              <a:t>JButton</a:t>
            </a:r>
            <a:r>
              <a:rPr lang="en-US" altLang="ko-KR" sz="1100" b="1" dirty="0"/>
              <a:t>("Confirm");</a:t>
            </a:r>
          </a:p>
          <a:p>
            <a:pPr defTabSz="180000"/>
            <a:r>
              <a:rPr lang="en-US" altLang="ko-KR" sz="1100" dirty="0"/>
              <a:t>		private </a:t>
            </a:r>
            <a:r>
              <a:rPr lang="en-US" altLang="ko-KR" sz="1100" dirty="0" err="1"/>
              <a:t>JButton</a:t>
            </a:r>
            <a:r>
              <a:rPr lang="en-US" altLang="ko-KR" sz="1100" dirty="0"/>
              <a:t> </a:t>
            </a:r>
            <a:r>
              <a:rPr lang="en-US" altLang="ko-KR" sz="1100" dirty="0" err="1"/>
              <a:t>messageBtn</a:t>
            </a:r>
            <a:r>
              <a:rPr lang="en-US" altLang="ko-KR" sz="1100" dirty="0"/>
              <a:t> = </a:t>
            </a:r>
            <a:r>
              <a:rPr lang="en-US" altLang="ko-KR" sz="1100" b="1" dirty="0"/>
              <a:t>new </a:t>
            </a:r>
            <a:r>
              <a:rPr lang="en-US" altLang="ko-KR" sz="1100" b="1" dirty="0" err="1"/>
              <a:t>JButton</a:t>
            </a:r>
            <a:r>
              <a:rPr lang="en-US" altLang="ko-KR" sz="1100" b="1" dirty="0"/>
              <a:t>("Message");</a:t>
            </a:r>
          </a:p>
          <a:p>
            <a:pPr defTabSz="180000"/>
            <a:endParaRPr lang="ko-KR" altLang="en-US" sz="1100" dirty="0"/>
          </a:p>
          <a:p>
            <a:pPr defTabSz="180000"/>
            <a:r>
              <a:rPr lang="en-US" altLang="ko-KR" sz="1100" dirty="0"/>
              <a:t>		public </a:t>
            </a:r>
            <a:r>
              <a:rPr lang="en-US" altLang="ko-KR" sz="1100" dirty="0" err="1"/>
              <a:t>MyPanel</a:t>
            </a:r>
            <a:r>
              <a:rPr lang="en-US" altLang="ko-KR" sz="1100" dirty="0"/>
              <a:t>() {</a:t>
            </a:r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dirty="0" err="1"/>
              <a:t>setBackground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Color.</a:t>
            </a:r>
            <a:r>
              <a:rPr lang="en-US" altLang="ko-KR" sz="1100" i="1" dirty="0" err="1"/>
              <a:t>LIGHT_GRAY</a:t>
            </a:r>
            <a:r>
              <a:rPr lang="en-US" altLang="ko-KR" sz="1100" i="1" dirty="0"/>
              <a:t>);</a:t>
            </a:r>
          </a:p>
          <a:p>
            <a:pPr defTabSz="180000"/>
            <a:r>
              <a:rPr lang="en-US" altLang="ko-KR" sz="1100" dirty="0"/>
              <a:t>			add(</a:t>
            </a:r>
            <a:r>
              <a:rPr lang="en-US" altLang="ko-KR" sz="1100" dirty="0" err="1"/>
              <a:t>inputBtn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/>
              <a:t>			add(</a:t>
            </a:r>
            <a:r>
              <a:rPr lang="en-US" altLang="ko-KR" sz="1100" dirty="0" err="1"/>
              <a:t>confirmBtn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/>
              <a:t>			add(</a:t>
            </a:r>
            <a:r>
              <a:rPr lang="en-US" altLang="ko-KR" sz="1100" dirty="0" err="1"/>
              <a:t>messageBtn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/>
              <a:t>			add(</a:t>
            </a:r>
            <a:r>
              <a:rPr lang="en-US" altLang="ko-KR" sz="1100" dirty="0" err="1"/>
              <a:t>tf</a:t>
            </a:r>
            <a:r>
              <a:rPr lang="en-US" altLang="ko-KR" sz="1100" dirty="0"/>
              <a:t>);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07504" y="26616"/>
            <a:ext cx="9036496" cy="67945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14-8 : </a:t>
            </a:r>
            <a:r>
              <a:rPr lang="en-US" altLang="ko-KR" dirty="0" err="1"/>
              <a:t>JOptionPane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사용한 팝업 다이얼로그 작성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283968" y="404664"/>
            <a:ext cx="4747968" cy="63555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			</a:t>
            </a:r>
            <a:r>
              <a:rPr lang="en-US" altLang="ko-KR" sz="1100" dirty="0" err="1"/>
              <a:t>inputBtn.addActionListener</a:t>
            </a:r>
            <a:r>
              <a:rPr lang="en-US" altLang="ko-KR" sz="1100" dirty="0"/>
              <a:t>(new </a:t>
            </a:r>
            <a:r>
              <a:rPr lang="en-US" altLang="ko-KR" sz="1100" dirty="0" err="1"/>
              <a:t>ActionListener</a:t>
            </a:r>
            <a:r>
              <a:rPr lang="en-US" altLang="ko-KR" sz="1100" dirty="0"/>
              <a:t>() {</a:t>
            </a:r>
          </a:p>
          <a:p>
            <a:pPr defTabSz="180000"/>
            <a:r>
              <a:rPr lang="en-US" altLang="ko-KR" sz="1100" dirty="0"/>
              <a:t>				public void </a:t>
            </a:r>
            <a:r>
              <a:rPr lang="en-US" altLang="ko-KR" sz="1100" dirty="0" err="1"/>
              <a:t>actionPerformed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ActionEvent</a:t>
            </a:r>
            <a:r>
              <a:rPr lang="en-US" altLang="ko-KR" sz="1100" dirty="0"/>
              <a:t> e) {</a:t>
            </a:r>
          </a:p>
          <a:p>
            <a:pPr defTabSz="180000"/>
            <a:r>
              <a:rPr lang="en-US" altLang="ko-KR" sz="1100" dirty="0"/>
              <a:t>					</a:t>
            </a:r>
            <a:r>
              <a:rPr lang="en-US" altLang="ko-KR" sz="1100" b="1" dirty="0"/>
              <a:t>String name = </a:t>
            </a:r>
          </a:p>
          <a:p>
            <a:pPr defTabSz="180000"/>
            <a:r>
              <a:rPr lang="en-US" altLang="ko-KR" sz="1100" b="1" dirty="0"/>
              <a:t>						</a:t>
            </a:r>
            <a:r>
              <a:rPr lang="en-US" altLang="ko-KR" sz="1100" b="1" dirty="0" err="1"/>
              <a:t>JOptionPane.showInputDialog</a:t>
            </a:r>
            <a:r>
              <a:rPr lang="en-US" altLang="ko-KR" sz="1100" b="1" dirty="0"/>
              <a:t>("</a:t>
            </a:r>
            <a:r>
              <a:rPr lang="ko-KR" altLang="en-US" sz="1100" b="1" dirty="0"/>
              <a:t>이름을 입력하세요</a:t>
            </a:r>
            <a:r>
              <a:rPr lang="en-US" altLang="ko-KR" sz="1100" b="1" dirty="0"/>
              <a:t>.");</a:t>
            </a:r>
          </a:p>
          <a:p>
            <a:pPr defTabSz="180000"/>
            <a:r>
              <a:rPr lang="en-US" altLang="ko-KR" sz="1100" b="1" dirty="0"/>
              <a:t>					if(name != null)</a:t>
            </a:r>
          </a:p>
          <a:p>
            <a:pPr defTabSz="180000"/>
            <a:r>
              <a:rPr lang="en-US" altLang="ko-KR" sz="1100" dirty="0"/>
              <a:t>						</a:t>
            </a:r>
            <a:r>
              <a:rPr lang="en-US" altLang="ko-KR" sz="1100" dirty="0" err="1"/>
              <a:t>tf.setText</a:t>
            </a:r>
            <a:r>
              <a:rPr lang="en-US" altLang="ko-KR" sz="1100" dirty="0"/>
              <a:t>(name);</a:t>
            </a:r>
          </a:p>
          <a:p>
            <a:pPr defTabSz="180000"/>
            <a:r>
              <a:rPr lang="en-US" altLang="ko-KR" sz="1100" dirty="0"/>
              <a:t>				}</a:t>
            </a:r>
          </a:p>
          <a:p>
            <a:pPr defTabSz="180000"/>
            <a:r>
              <a:rPr lang="en-US" altLang="ko-KR" sz="1100" dirty="0"/>
              <a:t>			});</a:t>
            </a:r>
          </a:p>
          <a:p>
            <a:pPr defTabSz="180000"/>
            <a:endParaRPr lang="ko-KR" altLang="en-US" sz="1100" dirty="0"/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dirty="0" err="1"/>
              <a:t>confirmBtn.addActionListener</a:t>
            </a:r>
            <a:r>
              <a:rPr lang="en-US" altLang="ko-KR" sz="1100" dirty="0"/>
              <a:t>(new </a:t>
            </a:r>
            <a:r>
              <a:rPr lang="en-US" altLang="ko-KR" sz="1100" dirty="0" err="1"/>
              <a:t>ActionListener</a:t>
            </a:r>
            <a:r>
              <a:rPr lang="en-US" altLang="ko-KR" sz="1100" dirty="0"/>
              <a:t>() {</a:t>
            </a:r>
          </a:p>
          <a:p>
            <a:pPr defTabSz="180000"/>
            <a:r>
              <a:rPr lang="en-US" altLang="ko-KR" sz="1100" dirty="0"/>
              <a:t>				public void </a:t>
            </a:r>
            <a:r>
              <a:rPr lang="en-US" altLang="ko-KR" sz="1100" dirty="0" err="1"/>
              <a:t>actionPerformed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ActionEvent</a:t>
            </a:r>
            <a:r>
              <a:rPr lang="en-US" altLang="ko-KR" sz="1100" dirty="0"/>
              <a:t> e) {</a:t>
            </a:r>
          </a:p>
          <a:p>
            <a:pPr defTabSz="180000"/>
            <a:r>
              <a:rPr lang="en-US" altLang="ko-KR" sz="1100" dirty="0"/>
              <a:t>					</a:t>
            </a:r>
            <a:r>
              <a:rPr lang="en-US" altLang="ko-KR" sz="1100" b="1" dirty="0" err="1"/>
              <a:t>int</a:t>
            </a:r>
            <a:r>
              <a:rPr lang="en-US" altLang="ko-KR" sz="1100" b="1" dirty="0"/>
              <a:t> result = </a:t>
            </a:r>
            <a:r>
              <a:rPr lang="en-US" altLang="ko-KR" sz="1100" b="1" dirty="0" err="1"/>
              <a:t>JOptionPane.showConfirmDialog</a:t>
            </a:r>
            <a:r>
              <a:rPr lang="en-US" altLang="ko-KR" sz="1100" b="1" dirty="0"/>
              <a:t>(null, </a:t>
            </a:r>
          </a:p>
          <a:p>
            <a:pPr defTabSz="180000"/>
            <a:r>
              <a:rPr lang="en-US" altLang="ko-KR" sz="1100" b="1" dirty="0"/>
              <a:t>									"</a:t>
            </a:r>
            <a:r>
              <a:rPr lang="ko-KR" altLang="en-US" sz="1100" b="1" dirty="0"/>
              <a:t>계속할 것입니까</a:t>
            </a:r>
            <a:r>
              <a:rPr lang="en-US" altLang="ko-KR" sz="1100" b="1" dirty="0"/>
              <a:t>?", "Confirm", </a:t>
            </a:r>
          </a:p>
          <a:p>
            <a:pPr defTabSz="180000"/>
            <a:r>
              <a:rPr lang="en-US" altLang="ko-KR" sz="1100" b="1" dirty="0"/>
              <a:t>									</a:t>
            </a:r>
            <a:r>
              <a:rPr lang="en-US" altLang="ko-KR" sz="1100" b="1" dirty="0" err="1"/>
              <a:t>JOptionPane.</a:t>
            </a:r>
            <a:r>
              <a:rPr lang="en-US" altLang="ko-KR" sz="1100" b="1" i="1" dirty="0" err="1"/>
              <a:t>YES_NO_OPTION</a:t>
            </a:r>
            <a:r>
              <a:rPr lang="en-US" altLang="ko-KR" sz="1100" b="1" i="1" dirty="0"/>
              <a:t>);</a:t>
            </a:r>
          </a:p>
          <a:p>
            <a:pPr defTabSz="180000"/>
            <a:r>
              <a:rPr lang="en-US" altLang="ko-KR" sz="1100" b="1" dirty="0"/>
              <a:t>					if(result == </a:t>
            </a:r>
            <a:r>
              <a:rPr lang="en-US" altLang="ko-KR" sz="1100" b="1" dirty="0" err="1"/>
              <a:t>JOptionPane.</a:t>
            </a:r>
            <a:r>
              <a:rPr lang="en-US" altLang="ko-KR" sz="1100" b="1" i="1" dirty="0" err="1"/>
              <a:t>CLOSED_OPTION</a:t>
            </a:r>
            <a:r>
              <a:rPr lang="en-US" altLang="ko-KR" sz="1100" b="1" i="1" dirty="0"/>
              <a:t>)</a:t>
            </a:r>
          </a:p>
          <a:p>
            <a:pPr defTabSz="180000"/>
            <a:r>
              <a:rPr lang="en-US" altLang="ko-KR" sz="1100" b="1" dirty="0"/>
              <a:t>						</a:t>
            </a:r>
            <a:r>
              <a:rPr lang="en-US" altLang="ko-KR" sz="1100" b="1" dirty="0" err="1"/>
              <a:t>tf.setText</a:t>
            </a:r>
            <a:r>
              <a:rPr lang="en-US" altLang="ko-KR" sz="1100" b="1" dirty="0"/>
              <a:t>("Just Closed without Selection");</a:t>
            </a:r>
            <a:endParaRPr lang="en-US" altLang="ko-KR" sz="1100" b="1" i="1" dirty="0"/>
          </a:p>
          <a:p>
            <a:pPr defTabSz="180000"/>
            <a:r>
              <a:rPr lang="en-US" altLang="ko-KR" sz="1100" b="1" dirty="0"/>
              <a:t>					else if(result == </a:t>
            </a:r>
            <a:r>
              <a:rPr lang="en-US" altLang="ko-KR" sz="1100" b="1" dirty="0" err="1"/>
              <a:t>JOptionPane.</a:t>
            </a:r>
            <a:r>
              <a:rPr lang="en-US" altLang="ko-KR" sz="1100" b="1" i="1" dirty="0" err="1"/>
              <a:t>YES_OPTION</a:t>
            </a:r>
            <a:r>
              <a:rPr lang="en-US" altLang="ko-KR" sz="1100" b="1" i="1" dirty="0"/>
              <a:t>)</a:t>
            </a:r>
          </a:p>
          <a:p>
            <a:pPr defTabSz="180000"/>
            <a:r>
              <a:rPr lang="en-US" altLang="ko-KR" sz="1100" b="1" dirty="0"/>
              <a:t>						</a:t>
            </a:r>
            <a:r>
              <a:rPr lang="en-US" altLang="ko-KR" sz="1100" b="1" dirty="0" err="1"/>
              <a:t>tf.setText</a:t>
            </a:r>
            <a:r>
              <a:rPr lang="en-US" altLang="ko-KR" sz="1100" b="1" dirty="0"/>
              <a:t>("Yes");</a:t>
            </a:r>
          </a:p>
          <a:p>
            <a:pPr defTabSz="180000"/>
            <a:r>
              <a:rPr lang="en-US" altLang="ko-KR" sz="1100" b="1" dirty="0"/>
              <a:t>					else</a:t>
            </a:r>
          </a:p>
          <a:p>
            <a:pPr defTabSz="180000"/>
            <a:r>
              <a:rPr lang="en-US" altLang="ko-KR" sz="1100" b="1" dirty="0"/>
              <a:t>						</a:t>
            </a:r>
            <a:r>
              <a:rPr lang="en-US" altLang="ko-KR" sz="1100" b="1" dirty="0" err="1"/>
              <a:t>tf.setText</a:t>
            </a:r>
            <a:r>
              <a:rPr lang="en-US" altLang="ko-KR" sz="1100" b="1" dirty="0"/>
              <a:t>("No");</a:t>
            </a:r>
          </a:p>
          <a:p>
            <a:pPr defTabSz="180000"/>
            <a:r>
              <a:rPr lang="en-US" altLang="ko-KR" sz="1100" dirty="0"/>
              <a:t>				}</a:t>
            </a:r>
          </a:p>
          <a:p>
            <a:pPr defTabSz="180000"/>
            <a:r>
              <a:rPr lang="en-US" altLang="ko-KR" sz="1100" dirty="0"/>
              <a:t>			});</a:t>
            </a:r>
          </a:p>
          <a:p>
            <a:pPr defTabSz="180000"/>
            <a:endParaRPr lang="ko-KR" altLang="en-US" sz="1100" dirty="0"/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dirty="0" err="1"/>
              <a:t>messageBtn.addActionListener</a:t>
            </a:r>
            <a:r>
              <a:rPr lang="en-US" altLang="ko-KR" sz="1100" dirty="0"/>
              <a:t>(new </a:t>
            </a:r>
            <a:r>
              <a:rPr lang="en-US" altLang="ko-KR" sz="1100" dirty="0" err="1"/>
              <a:t>ActionListener</a:t>
            </a:r>
            <a:r>
              <a:rPr lang="en-US" altLang="ko-KR" sz="1100" dirty="0"/>
              <a:t>() {</a:t>
            </a:r>
          </a:p>
          <a:p>
            <a:pPr defTabSz="180000"/>
            <a:r>
              <a:rPr lang="en-US" altLang="ko-KR" sz="1100" dirty="0"/>
              <a:t>				public void </a:t>
            </a:r>
            <a:r>
              <a:rPr lang="en-US" altLang="ko-KR" sz="1100" dirty="0" err="1"/>
              <a:t>actionPerformed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ActionEvent</a:t>
            </a:r>
            <a:r>
              <a:rPr lang="en-US" altLang="ko-KR" sz="1100" dirty="0"/>
              <a:t> e) {</a:t>
            </a:r>
          </a:p>
          <a:p>
            <a:pPr defTabSz="180000"/>
            <a:r>
              <a:rPr lang="en-US" altLang="ko-KR" sz="1100" dirty="0"/>
              <a:t>					</a:t>
            </a:r>
            <a:r>
              <a:rPr lang="en-US" altLang="ko-KR" sz="1100" b="1" dirty="0" err="1"/>
              <a:t>JOptionPane.showMessageDialog</a:t>
            </a:r>
            <a:r>
              <a:rPr lang="en-US" altLang="ko-KR" sz="1100" b="1" dirty="0"/>
              <a:t>(null, </a:t>
            </a:r>
          </a:p>
          <a:p>
            <a:pPr defTabSz="180000"/>
            <a:r>
              <a:rPr lang="en-US" altLang="ko-KR" sz="1100" b="1" dirty="0"/>
              <a:t>									"</a:t>
            </a:r>
            <a:r>
              <a:rPr lang="ko-KR" altLang="en-US" sz="1100" b="1" dirty="0"/>
              <a:t>조심하세요</a:t>
            </a:r>
            <a:r>
              <a:rPr lang="en-US" altLang="ko-KR" sz="1100" b="1" dirty="0"/>
              <a:t>", "Message", </a:t>
            </a:r>
          </a:p>
          <a:p>
            <a:pPr defTabSz="180000"/>
            <a:r>
              <a:rPr lang="en-US" altLang="ko-KR" sz="1100" b="1" dirty="0"/>
              <a:t>									</a:t>
            </a:r>
            <a:r>
              <a:rPr lang="en-US" altLang="ko-KR" sz="1100" b="1" dirty="0" err="1"/>
              <a:t>JOptionPane.ERROR_MESSAGE</a:t>
            </a:r>
            <a:r>
              <a:rPr lang="en-US" altLang="ko-KR" sz="1100" b="1" dirty="0"/>
              <a:t>); </a:t>
            </a:r>
          </a:p>
          <a:p>
            <a:pPr defTabSz="180000"/>
            <a:r>
              <a:rPr lang="en-US" altLang="ko-KR" sz="1100" dirty="0"/>
              <a:t>				}</a:t>
            </a:r>
          </a:p>
          <a:p>
            <a:pPr defTabSz="180000"/>
            <a:r>
              <a:rPr lang="en-US" altLang="ko-KR" sz="1100" dirty="0"/>
              <a:t>			});</a:t>
            </a:r>
          </a:p>
          <a:p>
            <a:pPr defTabSz="180000"/>
            <a:r>
              <a:rPr lang="en-US" altLang="ko-KR" sz="1100" dirty="0"/>
              <a:t>		}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endParaRPr lang="ko-KR" altLang="en-US" sz="1100" dirty="0"/>
          </a:p>
          <a:p>
            <a:pPr defTabSz="180000"/>
            <a:r>
              <a:rPr lang="en-US" altLang="ko-KR" sz="1100" dirty="0"/>
              <a:t>	public static void main(String 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pPr defTabSz="180000"/>
            <a:r>
              <a:rPr lang="en-US" altLang="ko-KR" sz="1100" dirty="0"/>
              <a:t>		new </a:t>
            </a:r>
            <a:r>
              <a:rPr lang="en-US" altLang="ko-KR" sz="1100" dirty="0" err="1"/>
              <a:t>OptionPaneEx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}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2714034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79512" y="214290"/>
            <a:ext cx="2327937" cy="67945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 예제 실행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18537" y="498236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초기 화면</a:t>
            </a:r>
            <a:endParaRPr lang="en-US" altLang="ko-KR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353837" y="1916832"/>
            <a:ext cx="3962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Input Name </a:t>
            </a:r>
            <a:r>
              <a:rPr lang="ko-KR" altLang="en-US" sz="1200" dirty="0"/>
              <a:t>버튼을 누르는 경우 입력 다이얼로그 생성</a:t>
            </a:r>
            <a:endParaRPr lang="en-US" altLang="ko-KR" sz="1200" dirty="0"/>
          </a:p>
          <a:p>
            <a:r>
              <a:rPr lang="en-US" altLang="ko-KR" sz="1200" dirty="0"/>
              <a:t>"Java</a:t>
            </a:r>
            <a:r>
              <a:rPr lang="ko-KR" altLang="en-US" sz="1200" dirty="0"/>
              <a:t> </a:t>
            </a:r>
            <a:r>
              <a:rPr lang="en-US" altLang="ko-KR" sz="1200" dirty="0"/>
              <a:t>Kim"</a:t>
            </a:r>
            <a:r>
              <a:rPr lang="ko-KR" altLang="en-US" sz="1200" dirty="0"/>
              <a:t>을 입력하고 확인 버튼을 누르면</a:t>
            </a:r>
            <a:endParaRPr lang="en-US" altLang="ko-KR" sz="1200" dirty="0"/>
          </a:p>
          <a:p>
            <a:r>
              <a:rPr lang="ko-KR" altLang="en-US" sz="1200" dirty="0"/>
              <a:t>텍스트필드 창에 출력</a:t>
            </a:r>
            <a:endParaRPr lang="en-US" altLang="ko-KR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3543399"/>
            <a:ext cx="3438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Confirm </a:t>
            </a:r>
            <a:r>
              <a:rPr lang="ko-KR" altLang="en-US" sz="1200" dirty="0"/>
              <a:t>버튼을 누르면 확인 다이얼로그</a:t>
            </a:r>
            <a:r>
              <a:rPr lang="en-US" altLang="ko-KR" sz="1200" dirty="0"/>
              <a:t> </a:t>
            </a:r>
            <a:r>
              <a:rPr lang="ko-KR" altLang="en-US" sz="1200" dirty="0"/>
              <a:t>생성</a:t>
            </a:r>
            <a:endParaRPr lang="en-US" altLang="ko-KR" sz="1200" dirty="0"/>
          </a:p>
          <a:p>
            <a:r>
              <a:rPr lang="en-US" altLang="ko-KR" sz="1200" dirty="0"/>
              <a:t>"</a:t>
            </a:r>
            <a:r>
              <a:rPr lang="ko-KR" altLang="en-US" sz="1200" dirty="0"/>
              <a:t>예</a:t>
            </a:r>
            <a:r>
              <a:rPr lang="en-US" altLang="ko-KR" sz="1200" dirty="0"/>
              <a:t>" </a:t>
            </a:r>
            <a:r>
              <a:rPr lang="ko-KR" altLang="en-US" sz="1200" dirty="0"/>
              <a:t>버튼을 누르면 텍스트필드 창에 </a:t>
            </a:r>
            <a:r>
              <a:rPr lang="en-US" altLang="ko-KR" sz="1200" dirty="0"/>
              <a:t>"Yes"</a:t>
            </a:r>
            <a:r>
              <a:rPr lang="ko-KR" altLang="en-US" sz="1200" dirty="0"/>
              <a:t> 출력</a:t>
            </a:r>
            <a:endParaRPr lang="en-US" altLang="ko-KR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353837" y="5229200"/>
            <a:ext cx="3531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Message </a:t>
            </a:r>
            <a:r>
              <a:rPr lang="ko-KR" altLang="en-US" sz="1200" dirty="0"/>
              <a:t>버튼을 누르면 메시지 다이얼로그 생성</a:t>
            </a:r>
            <a:endParaRPr lang="en-US" altLang="ko-KR" sz="1200" dirty="0"/>
          </a:p>
          <a:p>
            <a:r>
              <a:rPr lang="en-US" altLang="ko-KR" sz="1200" dirty="0"/>
              <a:t>"</a:t>
            </a:r>
            <a:r>
              <a:rPr lang="ko-KR" altLang="en-US" sz="1200" dirty="0"/>
              <a:t>확인</a:t>
            </a:r>
            <a:r>
              <a:rPr lang="en-US" altLang="ko-KR" sz="1200" dirty="0"/>
              <a:t>" </a:t>
            </a:r>
            <a:r>
              <a:rPr lang="ko-KR" altLang="en-US" sz="1200" dirty="0"/>
              <a:t>버튼을 누르면 다이얼로그 종료</a:t>
            </a:r>
            <a:endParaRPr lang="en-US" altLang="ko-KR" sz="1200" dirty="0"/>
          </a:p>
        </p:txBody>
      </p:sp>
      <p:grpSp>
        <p:nvGrpSpPr>
          <p:cNvPr id="31" name="그룹 30"/>
          <p:cNvGrpSpPr/>
          <p:nvPr/>
        </p:nvGrpSpPr>
        <p:grpSpPr>
          <a:xfrm>
            <a:off x="4440196" y="209808"/>
            <a:ext cx="3707720" cy="6528608"/>
            <a:chOff x="4440196" y="209808"/>
            <a:chExt cx="3707720" cy="6528608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2620" y="5229200"/>
              <a:ext cx="3702479" cy="146938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0196" y="1841586"/>
              <a:ext cx="3702479" cy="146938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5437" y="3566157"/>
              <a:ext cx="3702479" cy="146938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11" name="직선 화살표 연결선 10"/>
            <p:cNvCxnSpPr/>
            <p:nvPr/>
          </p:nvCxnSpPr>
          <p:spPr>
            <a:xfrm flipH="1">
              <a:off x="5580112" y="3941405"/>
              <a:ext cx="322056" cy="218163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/>
            <p:nvPr/>
          </p:nvCxnSpPr>
          <p:spPr>
            <a:xfrm flipH="1">
              <a:off x="5868146" y="5584679"/>
              <a:ext cx="485642" cy="229206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0197" y="209808"/>
              <a:ext cx="3702479" cy="146938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8791" y="2490139"/>
              <a:ext cx="2311397" cy="96070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0642" y="4162823"/>
              <a:ext cx="2221585" cy="92453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2996" y="5813885"/>
              <a:ext cx="2221585" cy="92453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5" name="자유형 4"/>
            <p:cNvSpPr/>
            <p:nvPr/>
          </p:nvSpPr>
          <p:spPr>
            <a:xfrm>
              <a:off x="6473187" y="2987024"/>
              <a:ext cx="705982" cy="874024"/>
            </a:xfrm>
            <a:custGeom>
              <a:avLst/>
              <a:gdLst>
                <a:gd name="connsiteX0" fmla="*/ 0 w 705982"/>
                <a:gd name="connsiteY0" fmla="*/ 3167 h 874024"/>
                <a:gd name="connsiteX1" fmla="*/ 592183 w 705982"/>
                <a:gd name="connsiteY1" fmla="*/ 133795 h 874024"/>
                <a:gd name="connsiteX2" fmla="*/ 705395 w 705982"/>
                <a:gd name="connsiteY2" fmla="*/ 874024 h 87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5982" h="874024">
                  <a:moveTo>
                    <a:pt x="0" y="3167"/>
                  </a:moveTo>
                  <a:cubicBezTo>
                    <a:pt x="237308" y="-4091"/>
                    <a:pt x="474617" y="-11348"/>
                    <a:pt x="592183" y="133795"/>
                  </a:cubicBezTo>
                  <a:cubicBezTo>
                    <a:pt x="709749" y="278938"/>
                    <a:pt x="707572" y="576481"/>
                    <a:pt x="705395" y="874024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/>
            <p:cNvSpPr/>
            <p:nvPr/>
          </p:nvSpPr>
          <p:spPr>
            <a:xfrm>
              <a:off x="5796136" y="2853569"/>
              <a:ext cx="661749" cy="26161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1000" b="1" dirty="0"/>
            </a:p>
          </p:txBody>
        </p:sp>
        <p:sp>
          <p:nvSpPr>
            <p:cNvPr id="3" name="자유형 2"/>
            <p:cNvSpPr/>
            <p:nvPr/>
          </p:nvSpPr>
          <p:spPr>
            <a:xfrm>
              <a:off x="5049897" y="2204864"/>
              <a:ext cx="386199" cy="391886"/>
            </a:xfrm>
            <a:custGeom>
              <a:avLst/>
              <a:gdLst>
                <a:gd name="connsiteX0" fmla="*/ 11730 w 386199"/>
                <a:gd name="connsiteY0" fmla="*/ 0 h 391886"/>
                <a:gd name="connsiteX1" fmla="*/ 46565 w 386199"/>
                <a:gd name="connsiteY1" fmla="*/ 278674 h 391886"/>
                <a:gd name="connsiteX2" fmla="*/ 386199 w 386199"/>
                <a:gd name="connsiteY2" fmla="*/ 391886 h 39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6199" h="391886">
                  <a:moveTo>
                    <a:pt x="11730" y="0"/>
                  </a:moveTo>
                  <a:cubicBezTo>
                    <a:pt x="-2058" y="106680"/>
                    <a:pt x="-15846" y="213360"/>
                    <a:pt x="46565" y="278674"/>
                  </a:cubicBezTo>
                  <a:cubicBezTo>
                    <a:pt x="108976" y="343988"/>
                    <a:pt x="247587" y="367937"/>
                    <a:pt x="386199" y="391886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 22"/>
            <p:cNvSpPr/>
            <p:nvPr/>
          </p:nvSpPr>
          <p:spPr>
            <a:xfrm>
              <a:off x="6012161" y="4941168"/>
              <a:ext cx="936104" cy="583226"/>
            </a:xfrm>
            <a:custGeom>
              <a:avLst/>
              <a:gdLst>
                <a:gd name="connsiteX0" fmla="*/ 0 w 696685"/>
                <a:gd name="connsiteY0" fmla="*/ 0 h 792480"/>
                <a:gd name="connsiteX1" fmla="*/ 348342 w 696685"/>
                <a:gd name="connsiteY1" fmla="*/ 121920 h 792480"/>
                <a:gd name="connsiteX2" fmla="*/ 592182 w 696685"/>
                <a:gd name="connsiteY2" fmla="*/ 304800 h 792480"/>
                <a:gd name="connsiteX3" fmla="*/ 696685 w 696685"/>
                <a:gd name="connsiteY3" fmla="*/ 792480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6685" h="792480">
                  <a:moveTo>
                    <a:pt x="0" y="0"/>
                  </a:moveTo>
                  <a:cubicBezTo>
                    <a:pt x="124822" y="35560"/>
                    <a:pt x="249645" y="71120"/>
                    <a:pt x="348342" y="121920"/>
                  </a:cubicBezTo>
                  <a:cubicBezTo>
                    <a:pt x="447039" y="172720"/>
                    <a:pt x="534125" y="193040"/>
                    <a:pt x="592182" y="304800"/>
                  </a:cubicBezTo>
                  <a:cubicBezTo>
                    <a:pt x="650239" y="416560"/>
                    <a:pt x="673462" y="604520"/>
                    <a:pt x="696685" y="792480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697790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파일</a:t>
            </a:r>
            <a:r>
              <a:rPr lang="en-US" altLang="ko-KR"/>
              <a:t> </a:t>
            </a:r>
            <a:r>
              <a:rPr lang="ko-KR" altLang="en-US"/>
              <a:t>다이얼로그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/>
              <a:t>JFileChooser</a:t>
            </a:r>
            <a:endParaRPr lang="en-US" altLang="ko-KR" dirty="0"/>
          </a:p>
          <a:p>
            <a:pPr lvl="1"/>
            <a:r>
              <a:rPr lang="ko-KR" altLang="en-US" dirty="0"/>
              <a:t>파일 시스템의 탐색기와 같은 기능을 하는 다이얼로그</a:t>
            </a:r>
            <a:endParaRPr lang="en-US" altLang="ko-KR" dirty="0"/>
          </a:p>
          <a:p>
            <a:pPr lvl="1"/>
            <a:r>
              <a:rPr lang="ko-KR" altLang="en-US" dirty="0"/>
              <a:t>사용자에게 파일이나 디렉터리를 쉽게 선택하도록 하는 기능</a:t>
            </a:r>
            <a:endParaRPr lang="en-US" altLang="ko-KR" dirty="0"/>
          </a:p>
          <a:p>
            <a:pPr lvl="1"/>
            <a:r>
              <a:rPr lang="ko-KR" altLang="en-US" dirty="0"/>
              <a:t>다이얼로그 종류</a:t>
            </a:r>
            <a:endParaRPr lang="en-US" altLang="ko-KR" dirty="0"/>
          </a:p>
          <a:p>
            <a:pPr lvl="2"/>
            <a:r>
              <a:rPr lang="ko-KR" altLang="en-US" dirty="0"/>
              <a:t>파일 열기 다이얼로그</a:t>
            </a:r>
            <a:r>
              <a:rPr lang="en-US" altLang="ko-KR" dirty="0"/>
              <a:t>(File Open Dialog)</a:t>
            </a:r>
          </a:p>
          <a:p>
            <a:pPr lvl="2"/>
            <a:r>
              <a:rPr lang="ko-KR" altLang="en-US" dirty="0"/>
              <a:t>파일 저장 다이얼로그</a:t>
            </a:r>
            <a:r>
              <a:rPr lang="en-US" altLang="ko-KR" dirty="0"/>
              <a:t>(File Save Dialog)</a:t>
            </a:r>
          </a:p>
          <a:p>
            <a:r>
              <a:rPr lang="ko-KR" altLang="en-US" dirty="0"/>
              <a:t>주의</a:t>
            </a:r>
            <a:r>
              <a:rPr lang="en-US" altLang="ko-KR" dirty="0"/>
              <a:t> </a:t>
            </a:r>
            <a:r>
              <a:rPr lang="ko-KR" altLang="en-US" dirty="0"/>
              <a:t>사항</a:t>
            </a:r>
            <a:endParaRPr lang="en-US" altLang="ko-KR" dirty="0"/>
          </a:p>
          <a:p>
            <a:pPr lvl="1"/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다이얼로그에서 사용자가 파일을 선택하는 행위란</a:t>
            </a:r>
            <a:r>
              <a:rPr lang="en-US" altLang="ko-KR" dirty="0"/>
              <a:t>?</a:t>
            </a:r>
          </a:p>
          <a:p>
            <a:pPr lvl="2"/>
            <a:r>
              <a:rPr lang="ko-KR" altLang="en-US" dirty="0"/>
              <a:t>사용자가 선택한 파일 이름을 얻기 위함</a:t>
            </a:r>
            <a:endParaRPr lang="en-US" altLang="ko-KR" dirty="0"/>
          </a:p>
          <a:p>
            <a:pPr lvl="2"/>
            <a:r>
              <a:rPr lang="ko-KR" altLang="en-US" dirty="0"/>
              <a:t>파일을 읽거나 쓰는 행위가 아님</a:t>
            </a:r>
            <a:endParaRPr lang="en-US" altLang="ko-KR" dirty="0"/>
          </a:p>
          <a:p>
            <a:pPr lvl="1"/>
            <a:r>
              <a:rPr lang="ko-KR" altLang="en-US" dirty="0"/>
              <a:t>다이얼로그 닫기란</a:t>
            </a:r>
            <a:r>
              <a:rPr lang="en-US" altLang="ko-KR" dirty="0"/>
              <a:t>?</a:t>
            </a:r>
          </a:p>
          <a:p>
            <a:pPr lvl="2"/>
            <a:r>
              <a:rPr lang="ko-KR" altLang="en-US" dirty="0"/>
              <a:t>다이얼로그가 화면에서 보이지 않게 됨</a:t>
            </a:r>
            <a:endParaRPr lang="en-US" altLang="ko-KR" dirty="0"/>
          </a:p>
          <a:p>
            <a:pPr lvl="2"/>
            <a:r>
              <a:rPr lang="en-US" altLang="ko-KR" dirty="0" err="1"/>
              <a:t>JFileChooser</a:t>
            </a:r>
            <a:r>
              <a:rPr lang="en-US" altLang="ko-KR" dirty="0"/>
              <a:t> </a:t>
            </a:r>
            <a:r>
              <a:rPr lang="ko-KR" altLang="en-US" dirty="0"/>
              <a:t>객체가 없어지거나 사용할 수 없게 것이 아님</a:t>
            </a:r>
            <a:endParaRPr lang="en-US" altLang="ko-KR" dirty="0"/>
          </a:p>
          <a:p>
            <a:pPr lvl="3"/>
            <a:r>
              <a:rPr lang="en-US" altLang="ko-KR" dirty="0" err="1"/>
              <a:t>showOpenDialog</a:t>
            </a:r>
            <a:r>
              <a:rPr lang="en-US" altLang="ko-KR" dirty="0"/>
              <a:t>() </a:t>
            </a:r>
            <a:r>
              <a:rPr lang="ko-KR" altLang="en-US" dirty="0" err="1"/>
              <a:t>메소드를</a:t>
            </a:r>
            <a:r>
              <a:rPr lang="ko-KR" altLang="en-US" dirty="0"/>
              <a:t> 호출하면 다시 화면에 출력하고 재사용 가능</a:t>
            </a:r>
          </a:p>
          <a:p>
            <a:pPr lvl="2"/>
            <a:r>
              <a:rPr lang="ko-KR" altLang="en-US" dirty="0"/>
              <a:t>다이얼로그가 닫힌 후 </a:t>
            </a:r>
            <a:r>
              <a:rPr lang="en-US" altLang="ko-KR" dirty="0" err="1"/>
              <a:t>JFileChooser</a:t>
            </a:r>
            <a:r>
              <a:rPr lang="en-US" altLang="ko-KR" dirty="0"/>
              <a:t> </a:t>
            </a:r>
            <a:r>
              <a:rPr lang="ko-KR" altLang="en-US" dirty="0"/>
              <a:t>객체로부터 사용자가 입력한 정보를 알아낼 수 있음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4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디지털 오디오 재생 과정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630351" y="1340768"/>
            <a:ext cx="3974096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Clip </a:t>
            </a:r>
            <a:r>
              <a:rPr lang="en-US" altLang="ko-KR" sz="1200" dirty="0" err="1"/>
              <a:t>clip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AudioSystem.getClip</a:t>
            </a:r>
            <a:r>
              <a:rPr lang="en-US" altLang="ko-KR" sz="1200" dirty="0"/>
              <a:t>();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639460" y="1870665"/>
            <a:ext cx="3964987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File </a:t>
            </a:r>
            <a:r>
              <a:rPr lang="en-US" altLang="ko-KR" sz="1200" dirty="0" err="1"/>
              <a:t>audioFile</a:t>
            </a:r>
            <a:r>
              <a:rPr lang="en-US" altLang="ko-KR" sz="1200" dirty="0"/>
              <a:t> = new File("</a:t>
            </a:r>
            <a:r>
              <a:rPr lang="ko-KR" altLang="en-US" sz="1200" dirty="0"/>
              <a:t>애국가</a:t>
            </a:r>
            <a:r>
              <a:rPr lang="en-US" altLang="ko-KR" sz="1200" dirty="0"/>
              <a:t>.wav");</a:t>
            </a:r>
          </a:p>
          <a:p>
            <a:pPr defTabSz="180000"/>
            <a:r>
              <a:rPr lang="en-US" altLang="ko-KR" sz="1200" dirty="0" err="1"/>
              <a:t>AudioInputStream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audioStream</a:t>
            </a:r>
            <a:r>
              <a:rPr lang="en-US" altLang="ko-KR" sz="1200" dirty="0"/>
              <a:t> =    </a:t>
            </a:r>
          </a:p>
          <a:p>
            <a:pPr defTabSz="180000"/>
            <a:r>
              <a:rPr lang="en-US" altLang="ko-KR" sz="1200" dirty="0"/>
              <a:t>            </a:t>
            </a:r>
            <a:r>
              <a:rPr lang="en-US" altLang="ko-KR" sz="1200" dirty="0" err="1"/>
              <a:t>AudioSystem.getAudioInputStream</a:t>
            </a:r>
            <a:r>
              <a:rPr lang="en-US" altLang="ko-KR" sz="1200" dirty="0"/>
              <a:t>(</a:t>
            </a:r>
            <a:r>
              <a:rPr lang="en-US" altLang="ko-KR" sz="1200" dirty="0" err="1"/>
              <a:t>audioFile</a:t>
            </a:r>
            <a:r>
              <a:rPr lang="en-US" altLang="ko-KR" sz="1200" dirty="0"/>
              <a:t>);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578781" y="1340768"/>
            <a:ext cx="38884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1. </a:t>
            </a:r>
            <a:r>
              <a:rPr lang="ko-KR" altLang="en-US" sz="1400" dirty="0"/>
              <a:t>오디오 클립 만들기 </a:t>
            </a:r>
            <a:r>
              <a:rPr lang="en-US" altLang="ko-KR" sz="1400" dirty="0"/>
              <a:t>: Clip </a:t>
            </a:r>
            <a:r>
              <a:rPr lang="ko-KR" altLang="en-US" sz="1400" dirty="0"/>
              <a:t>인터페이스 이용</a:t>
            </a:r>
            <a:endParaRPr lang="en-US" altLang="ko-KR" sz="1400" dirty="0"/>
          </a:p>
        </p:txBody>
      </p:sp>
      <p:sp>
        <p:nvSpPr>
          <p:cNvPr id="8" name="직사각형 7"/>
          <p:cNvSpPr/>
          <p:nvPr/>
        </p:nvSpPr>
        <p:spPr>
          <a:xfrm>
            <a:off x="578781" y="1824499"/>
            <a:ext cx="38164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2. </a:t>
            </a:r>
            <a:r>
              <a:rPr lang="ko-KR" altLang="en-US" sz="1400" dirty="0"/>
              <a:t>오디오 클립에 오디오 </a:t>
            </a:r>
            <a:r>
              <a:rPr lang="ko-KR" altLang="en-US" sz="1400" dirty="0" err="1"/>
              <a:t>스트림</a:t>
            </a:r>
            <a:r>
              <a:rPr lang="ko-KR" altLang="en-US" sz="1400" dirty="0"/>
              <a:t> 연결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   오디오 파일로부터 오디오를 읽을</a:t>
            </a:r>
            <a:endParaRPr lang="en-US" altLang="ko-KR" sz="1400" dirty="0"/>
          </a:p>
          <a:p>
            <a:r>
              <a:rPr lang="en-US" altLang="ko-KR" sz="1400" dirty="0"/>
              <a:t>  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스트림</a:t>
            </a:r>
            <a:r>
              <a:rPr lang="ko-KR" altLang="en-US" sz="1400" dirty="0"/>
              <a:t> 객체 생성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78781" y="3148936"/>
            <a:ext cx="31714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3. </a:t>
            </a:r>
            <a:r>
              <a:rPr lang="ko-KR" altLang="en-US" sz="1400" dirty="0"/>
              <a:t>오디오 재생</a:t>
            </a:r>
            <a:endParaRPr lang="en-US" altLang="ko-KR" sz="1400" dirty="0"/>
          </a:p>
          <a:p>
            <a:r>
              <a:rPr lang="ko-KR" altLang="en-US" sz="1400" dirty="0"/>
              <a:t>   </a:t>
            </a:r>
            <a:r>
              <a:rPr lang="en-US" altLang="ko-KR" sz="1400" dirty="0"/>
              <a:t>Clip </a:t>
            </a:r>
            <a:r>
              <a:rPr lang="ko-KR" altLang="en-US" sz="1400" dirty="0"/>
              <a:t>클래스의 </a:t>
            </a:r>
            <a:r>
              <a:rPr lang="en-US" altLang="ko-KR" sz="1400" dirty="0"/>
              <a:t>start()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호출</a:t>
            </a:r>
            <a:endParaRPr lang="en-US" altLang="ko-KR" sz="1400" dirty="0"/>
          </a:p>
        </p:txBody>
      </p:sp>
      <p:sp>
        <p:nvSpPr>
          <p:cNvPr id="10" name="직사각형 9"/>
          <p:cNvSpPr/>
          <p:nvPr/>
        </p:nvSpPr>
        <p:spPr>
          <a:xfrm>
            <a:off x="4630351" y="2769895"/>
            <a:ext cx="3974096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/>
              <a:t>clip.open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audioStream</a:t>
            </a:r>
            <a:r>
              <a:rPr lang="en-US" altLang="ko-KR" sz="1200" dirty="0"/>
              <a:t>); </a:t>
            </a:r>
            <a:endParaRPr lang="ko-KR" altLang="en-US" sz="1200" dirty="0"/>
          </a:p>
        </p:txBody>
      </p:sp>
      <p:sp>
        <p:nvSpPr>
          <p:cNvPr id="13" name="직사각형 12"/>
          <p:cNvSpPr/>
          <p:nvPr/>
        </p:nvSpPr>
        <p:spPr>
          <a:xfrm>
            <a:off x="578781" y="2760833"/>
            <a:ext cx="3816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   오디오 클립에 오디오 </a:t>
            </a:r>
            <a:r>
              <a:rPr lang="ko-KR" altLang="en-US" sz="1400" dirty="0" err="1"/>
              <a:t>스트림</a:t>
            </a:r>
            <a:r>
              <a:rPr lang="ko-KR" altLang="en-US" sz="1400" dirty="0"/>
              <a:t> 연결</a:t>
            </a:r>
            <a:endParaRPr lang="en-US" altLang="ko-KR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4630351" y="3300920"/>
            <a:ext cx="3974096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/>
              <a:t>clip.start</a:t>
            </a:r>
            <a:r>
              <a:rPr lang="en-US" altLang="ko-KR" sz="1200" dirty="0"/>
              <a:t>(); // </a:t>
            </a:r>
            <a:r>
              <a:rPr lang="ko-KR" altLang="en-US" sz="1200" dirty="0"/>
              <a:t>오디오 재생 시작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811107"/>
            <a:ext cx="5863025" cy="296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425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550" y="4175440"/>
            <a:ext cx="3286148" cy="23206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114" y="1394692"/>
            <a:ext cx="3278790" cy="22941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8" name="직사각형 27"/>
          <p:cNvSpPr/>
          <p:nvPr/>
        </p:nvSpPr>
        <p:spPr>
          <a:xfrm>
            <a:off x="142844" y="1694538"/>
            <a:ext cx="5500726" cy="1357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100" b="1" dirty="0"/>
          </a:p>
        </p:txBody>
      </p: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611560" y="228600"/>
            <a:ext cx="8532440" cy="679450"/>
          </a:xfrm>
        </p:spPr>
        <p:txBody>
          <a:bodyPr>
            <a:normAutofit fontScale="90000"/>
          </a:bodyPr>
          <a:lstStyle/>
          <a:p>
            <a:r>
              <a:rPr lang="en-US" altLang="ko-KR" dirty="0" err="1"/>
              <a:t>JFileChooser</a:t>
            </a:r>
            <a:r>
              <a:rPr lang="ko-KR" altLang="en-US" dirty="0"/>
              <a:t> 파일 다이얼로그</a:t>
            </a:r>
            <a:r>
              <a:rPr lang="en-US" altLang="ko-KR" dirty="0"/>
              <a:t>,</a:t>
            </a:r>
            <a:r>
              <a:rPr lang="ko-KR" altLang="en-US" dirty="0"/>
              <a:t> 코드 샘플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97599" y="1394692"/>
            <a:ext cx="356108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100" dirty="0" err="1"/>
              <a:t>JFileChooser</a:t>
            </a:r>
            <a:r>
              <a:rPr lang="en-US" altLang="ko-KR" sz="1100" dirty="0"/>
              <a:t> chooser = new </a:t>
            </a:r>
            <a:r>
              <a:rPr lang="en-US" altLang="ko-KR" sz="1100" dirty="0" err="1"/>
              <a:t>JFileChooser</a:t>
            </a:r>
            <a:r>
              <a:rPr lang="en-US" altLang="ko-KR" sz="1100" dirty="0"/>
              <a:t>();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6586" y="1823321"/>
            <a:ext cx="4112023" cy="60016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defTabSz="180000"/>
            <a:r>
              <a:rPr lang="en-US" altLang="ko-KR" sz="1100"/>
              <a:t>FileNameExtensionFilter filter = new FileNameExtensionFilter(</a:t>
            </a:r>
          </a:p>
          <a:p>
            <a:pPr defTabSz="180000"/>
            <a:r>
              <a:rPr lang="en-US" altLang="ko-KR" sz="1100"/>
              <a:t>					"JPG &amp; GIF", </a:t>
            </a:r>
          </a:p>
          <a:p>
            <a:pPr defTabSz="180000"/>
            <a:r>
              <a:rPr lang="en-US" altLang="ko-KR" sz="1100"/>
              <a:t>					"jpg", "gif");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18116" y="2606206"/>
            <a:ext cx="1840568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defTabSz="180000"/>
            <a:r>
              <a:rPr lang="en-US" altLang="ko-KR" sz="1100"/>
              <a:t>chooser.setFileFilter(filter);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60683" y="3152842"/>
            <a:ext cx="3011450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100">
                <a:solidFill>
                  <a:srgbClr val="FF0000"/>
                </a:solidFill>
              </a:rPr>
              <a:t>int ret = chooser.showOpenDialog(null);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673966" y="3623364"/>
            <a:ext cx="3884718" cy="769441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100" dirty="0"/>
              <a:t>if(ret == </a:t>
            </a:r>
            <a:r>
              <a:rPr lang="en-US" altLang="ko-KR" sz="1100" dirty="0" err="1"/>
              <a:t>JFileChooser.APPROVE_OPTION</a:t>
            </a:r>
            <a:r>
              <a:rPr lang="en-US" altLang="ko-KR" sz="1100" dirty="0"/>
              <a:t>) {</a:t>
            </a:r>
          </a:p>
          <a:p>
            <a:pPr defTabSz="180000"/>
            <a:r>
              <a:rPr lang="en-US" altLang="ko-KR" sz="1100" dirty="0"/>
              <a:t>	String </a:t>
            </a:r>
            <a:r>
              <a:rPr lang="en-US" altLang="ko-KR" sz="1100" dirty="0" err="1"/>
              <a:t>pathName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chooser.getSelectedFile</a:t>
            </a:r>
            <a:r>
              <a:rPr lang="en-US" altLang="ko-KR" sz="1100" dirty="0"/>
              <a:t>().</a:t>
            </a:r>
            <a:r>
              <a:rPr lang="en-US" altLang="ko-KR" sz="1100" dirty="0" err="1"/>
              <a:t>getPath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/>
              <a:t>	String </a:t>
            </a:r>
            <a:r>
              <a:rPr lang="en-US" altLang="ko-KR" sz="1100" dirty="0" err="1"/>
              <a:t>fileName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chooser.getSelectedFile</a:t>
            </a:r>
            <a:r>
              <a:rPr lang="en-US" altLang="ko-KR" sz="1100" dirty="0"/>
              <a:t>().</a:t>
            </a:r>
            <a:r>
              <a:rPr lang="en-US" altLang="ko-KR" sz="1100" dirty="0" err="1"/>
              <a:t>getName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/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3800" y="1408786"/>
            <a:ext cx="20219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1.JFileChooser </a:t>
            </a:r>
            <a:r>
              <a:rPr lang="ko-KR" altLang="en-US" sz="1100" dirty="0"/>
              <a:t>객체 생성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3800" y="1837414"/>
            <a:ext cx="9557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2. </a:t>
            </a:r>
            <a:r>
              <a:rPr lang="ko-KR" altLang="en-US" sz="1100" dirty="0"/>
              <a:t>파일</a:t>
            </a:r>
            <a:r>
              <a:rPr lang="en-US" altLang="ko-KR" sz="1100" dirty="0"/>
              <a:t> </a:t>
            </a:r>
            <a:r>
              <a:rPr lang="ko-KR" altLang="en-US" sz="1100" dirty="0"/>
              <a:t>필터</a:t>
            </a:r>
            <a:endParaRPr lang="en-US" altLang="ko-KR" sz="1100" dirty="0"/>
          </a:p>
          <a:p>
            <a:r>
              <a:rPr lang="ko-KR" altLang="en-US" sz="1100" dirty="0"/>
              <a:t> 객체 생성</a:t>
            </a:r>
            <a:endParaRPr lang="en-US" altLang="ko-KR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173800" y="2623232"/>
            <a:ext cx="13276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3. </a:t>
            </a:r>
            <a:r>
              <a:rPr lang="en-US" altLang="ko-KR" sz="1100" dirty="0" err="1"/>
              <a:t>JFileChooser</a:t>
            </a:r>
            <a:r>
              <a:rPr lang="ko-KR" altLang="en-US" sz="1100" dirty="0"/>
              <a:t>에 </a:t>
            </a:r>
            <a:endParaRPr lang="en-US" altLang="ko-KR" sz="1100" dirty="0"/>
          </a:p>
          <a:p>
            <a:r>
              <a:rPr lang="ko-KR" altLang="en-US" sz="1100" dirty="0"/>
              <a:t>파일</a:t>
            </a:r>
            <a:r>
              <a:rPr lang="en-US" altLang="ko-KR" sz="1100" dirty="0"/>
              <a:t> </a:t>
            </a:r>
            <a:r>
              <a:rPr lang="ko-KR" altLang="en-US" sz="1100" dirty="0"/>
              <a:t>필터 설정</a:t>
            </a:r>
            <a:endParaRPr lang="en-US" altLang="ko-KR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173800" y="3123298"/>
            <a:ext cx="17107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4. </a:t>
            </a:r>
            <a:r>
              <a:rPr lang="ko-KR" altLang="en-US" sz="1100"/>
              <a:t>열기 다이얼로그 출력</a:t>
            </a:r>
            <a:endParaRPr lang="en-US" altLang="ko-KR" sz="1100"/>
          </a:p>
        </p:txBody>
      </p:sp>
      <p:sp>
        <p:nvSpPr>
          <p:cNvPr id="14" name="TextBox 13"/>
          <p:cNvSpPr txBox="1"/>
          <p:nvPr/>
        </p:nvSpPr>
        <p:spPr>
          <a:xfrm>
            <a:off x="173800" y="3623364"/>
            <a:ext cx="14285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5. </a:t>
            </a:r>
            <a:r>
              <a:rPr lang="ko-KR" altLang="en-US" sz="1100" dirty="0"/>
              <a:t>사용자가 선택한 </a:t>
            </a:r>
            <a:endParaRPr lang="en-US" altLang="ko-KR" sz="1100" dirty="0"/>
          </a:p>
          <a:p>
            <a:r>
              <a:rPr lang="ko-KR" altLang="en-US" sz="1100" dirty="0"/>
              <a:t>파일 이름 알아내기</a:t>
            </a:r>
            <a:endParaRPr lang="en-US" altLang="ko-KR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71406" y="908720"/>
            <a:ext cx="2403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파일 열기 다이얼로그 생성 과정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5133455"/>
            <a:ext cx="2403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FF0000"/>
                </a:solidFill>
              </a:rPr>
              <a:t>파일 저장 다이얼로그 생성 과정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81686" y="5633521"/>
            <a:ext cx="3576998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100">
                <a:solidFill>
                  <a:srgbClr val="FF0000"/>
                </a:solidFill>
              </a:rPr>
              <a:t>int ret = chooser.showSaveDialog(null);</a:t>
            </a:r>
          </a:p>
        </p:txBody>
      </p:sp>
      <p:sp>
        <p:nvSpPr>
          <p:cNvPr id="19" name="타원 18"/>
          <p:cNvSpPr/>
          <p:nvPr/>
        </p:nvSpPr>
        <p:spPr>
          <a:xfrm>
            <a:off x="5715008" y="1247274"/>
            <a:ext cx="428628" cy="4472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2339752" y="279025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i="1" dirty="0">
                <a:solidFill>
                  <a:srgbClr val="00B050"/>
                </a:solidFill>
              </a:rPr>
              <a:t>생략가능</a:t>
            </a:r>
          </a:p>
        </p:txBody>
      </p:sp>
      <p:sp>
        <p:nvSpPr>
          <p:cNvPr id="27" name="타원 26"/>
          <p:cNvSpPr/>
          <p:nvPr/>
        </p:nvSpPr>
        <p:spPr>
          <a:xfrm>
            <a:off x="8072462" y="3283647"/>
            <a:ext cx="428628" cy="4472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30" name="타원 29"/>
          <p:cNvSpPr/>
          <p:nvPr/>
        </p:nvSpPr>
        <p:spPr>
          <a:xfrm>
            <a:off x="5749551" y="4137088"/>
            <a:ext cx="428628" cy="4472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31" name="타원 30"/>
          <p:cNvSpPr/>
          <p:nvPr/>
        </p:nvSpPr>
        <p:spPr>
          <a:xfrm>
            <a:off x="8072462" y="6150088"/>
            <a:ext cx="428628" cy="4472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42086274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14-9 : </a:t>
            </a:r>
            <a:r>
              <a:rPr lang="ko-KR" altLang="en-US" dirty="0"/>
              <a:t>파일 열기 다이얼로그 생성 및 출력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4" name="오른쪽 화살표 3"/>
          <p:cNvSpPr/>
          <p:nvPr/>
        </p:nvSpPr>
        <p:spPr>
          <a:xfrm>
            <a:off x="2888703" y="1844668"/>
            <a:ext cx="504056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19" y="1421649"/>
            <a:ext cx="2566689" cy="16473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72" y="3352286"/>
            <a:ext cx="4432094" cy="31010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8" name="직선 화살표 연결선 7"/>
          <p:cNvCxnSpPr/>
          <p:nvPr/>
        </p:nvCxnSpPr>
        <p:spPr>
          <a:xfrm>
            <a:off x="5136608" y="2826145"/>
            <a:ext cx="404838" cy="11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524675" y="3933056"/>
            <a:ext cx="1224136" cy="36004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467545" y="2060848"/>
            <a:ext cx="648071" cy="1291438"/>
          </a:xfrm>
          <a:custGeom>
            <a:avLst/>
            <a:gdLst>
              <a:gd name="connsiteX0" fmla="*/ 0 w 1743075"/>
              <a:gd name="connsiteY0" fmla="*/ 0 h 2476500"/>
              <a:gd name="connsiteX1" fmla="*/ 419100 w 1743075"/>
              <a:gd name="connsiteY1" fmla="*/ 1733550 h 2476500"/>
              <a:gd name="connsiteX2" fmla="*/ 1743075 w 1743075"/>
              <a:gd name="connsiteY2" fmla="*/ 247650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3075" h="2476500">
                <a:moveTo>
                  <a:pt x="0" y="0"/>
                </a:moveTo>
                <a:cubicBezTo>
                  <a:pt x="64294" y="660400"/>
                  <a:pt x="128588" y="1320800"/>
                  <a:pt x="419100" y="1733550"/>
                </a:cubicBezTo>
                <a:cubicBezTo>
                  <a:pt x="709612" y="2146300"/>
                  <a:pt x="1226343" y="2311400"/>
                  <a:pt x="1743075" y="247650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418436"/>
            <a:ext cx="5343128" cy="330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711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14-9 : </a:t>
            </a:r>
            <a:r>
              <a:rPr lang="ko-KR" altLang="en-US" dirty="0"/>
              <a:t>정답 코드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451075" y="1451967"/>
            <a:ext cx="4311925" cy="50013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/>
              <a:t>class </a:t>
            </a:r>
            <a:r>
              <a:rPr lang="en-US" altLang="ko-KR" sz="1100" b="1" dirty="0" err="1"/>
              <a:t>OpenActionListener</a:t>
            </a:r>
            <a:r>
              <a:rPr lang="en-US" altLang="ko-KR" sz="1100" b="1" dirty="0"/>
              <a:t> implements </a:t>
            </a:r>
            <a:r>
              <a:rPr lang="en-US" altLang="ko-KR" sz="1100" b="1" dirty="0" err="1"/>
              <a:t>ActionListener</a:t>
            </a:r>
            <a:r>
              <a:rPr lang="en-US" altLang="ko-KR" sz="1100" b="1" dirty="0"/>
              <a:t>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/>
              <a:t>		private </a:t>
            </a:r>
            <a:r>
              <a:rPr lang="en-US" altLang="ko-KR" sz="1100" dirty="0" err="1"/>
              <a:t>JFileChooser</a:t>
            </a:r>
            <a:r>
              <a:rPr lang="en-US" altLang="ko-KR" sz="1100" dirty="0"/>
              <a:t> chooser;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	public </a:t>
            </a:r>
            <a:r>
              <a:rPr lang="en-US" altLang="ko-KR" sz="1100" dirty="0" err="1"/>
              <a:t>OpenActionListener</a:t>
            </a:r>
            <a:r>
              <a:rPr lang="en-US" altLang="ko-KR" sz="1100" dirty="0"/>
              <a:t>() {</a:t>
            </a:r>
          </a:p>
          <a:p>
            <a:pPr defTabSz="180000"/>
            <a:r>
              <a:rPr lang="en-US" altLang="ko-KR" sz="1100" dirty="0"/>
              <a:t>			chooser = new </a:t>
            </a:r>
            <a:r>
              <a:rPr lang="en-US" altLang="ko-KR" sz="1100" dirty="0" err="1"/>
              <a:t>JFileChooser</a:t>
            </a:r>
            <a:r>
              <a:rPr lang="en-US" altLang="ko-KR" sz="1100" dirty="0"/>
              <a:t>(); 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		}</a:t>
            </a:r>
          </a:p>
          <a:p>
            <a:pPr defTabSz="180000"/>
            <a:r>
              <a:rPr lang="en-US" altLang="ko-KR" sz="1100" dirty="0"/>
              <a:t>		public void </a:t>
            </a:r>
            <a:r>
              <a:rPr lang="en-US" altLang="ko-KR" sz="1100" dirty="0" err="1"/>
              <a:t>actionPerformed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ActionEvent</a:t>
            </a:r>
            <a:r>
              <a:rPr lang="en-US" altLang="ko-KR" sz="1100" dirty="0"/>
              <a:t> e) {</a:t>
            </a:r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dirty="0" err="1"/>
              <a:t>FileNameExtensionFilter</a:t>
            </a:r>
            <a:r>
              <a:rPr lang="en-US" altLang="ko-KR" sz="1100" dirty="0"/>
              <a:t> filter = </a:t>
            </a:r>
          </a:p>
          <a:p>
            <a:pPr defTabSz="180000"/>
            <a:r>
              <a:rPr lang="en-US" altLang="ko-KR" sz="1100" dirty="0"/>
              <a:t>					new </a:t>
            </a:r>
            <a:r>
              <a:rPr lang="en-US" altLang="ko-KR" sz="1100" dirty="0" err="1"/>
              <a:t>FileNameExtensionFilter</a:t>
            </a:r>
            <a:r>
              <a:rPr lang="en-US" altLang="ko-KR" sz="1100" dirty="0"/>
              <a:t>("JPG &amp; GIF Images", </a:t>
            </a:r>
          </a:p>
          <a:p>
            <a:pPr defTabSz="180000"/>
            <a:r>
              <a:rPr lang="en-US" altLang="ko-KR" sz="1100" dirty="0"/>
              <a:t>												"jpg", "gif");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dirty="0" err="1"/>
              <a:t>chooser.setFileFilter</a:t>
            </a:r>
            <a:r>
              <a:rPr lang="en-US" altLang="ko-KR" sz="1100" dirty="0"/>
              <a:t>(filter);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b="1" dirty="0" err="1"/>
              <a:t>int</a:t>
            </a:r>
            <a:r>
              <a:rPr lang="en-US" altLang="ko-KR" sz="1100" b="1" dirty="0"/>
              <a:t> ret = </a:t>
            </a:r>
            <a:r>
              <a:rPr lang="en-US" altLang="ko-KR" sz="1100" b="1" dirty="0" err="1"/>
              <a:t>chooser.showOpenDialog</a:t>
            </a:r>
            <a:r>
              <a:rPr lang="en-US" altLang="ko-KR" sz="1100" b="1" dirty="0"/>
              <a:t>(null);</a:t>
            </a:r>
            <a:endParaRPr lang="ko-KR" altLang="en-US" sz="1100" b="1" dirty="0"/>
          </a:p>
          <a:p>
            <a:pPr defTabSz="180000"/>
            <a:r>
              <a:rPr lang="en-US" altLang="ko-KR" sz="1100" dirty="0"/>
              <a:t>			if(ret != </a:t>
            </a:r>
            <a:r>
              <a:rPr lang="en-US" altLang="ko-KR" sz="1100" dirty="0" err="1"/>
              <a:t>JFileChooser.APPROVE_OPTION</a:t>
            </a:r>
            <a:r>
              <a:rPr lang="en-US" altLang="ko-KR" sz="1100" dirty="0"/>
              <a:t>) {</a:t>
            </a:r>
          </a:p>
          <a:p>
            <a:pPr defTabSz="180000"/>
            <a:r>
              <a:rPr lang="en-US" altLang="ko-KR" sz="1100" dirty="0"/>
              <a:t>				</a:t>
            </a:r>
            <a:r>
              <a:rPr lang="en-US" altLang="ko-KR" sz="1100" dirty="0" err="1"/>
              <a:t>JOptionPane.showMessageDialog</a:t>
            </a:r>
            <a:r>
              <a:rPr lang="en-US" altLang="ko-KR" sz="1100" dirty="0"/>
              <a:t>(null, </a:t>
            </a:r>
          </a:p>
          <a:p>
            <a:pPr defTabSz="180000"/>
            <a:r>
              <a:rPr lang="en-US" altLang="ko-KR" sz="1100" dirty="0"/>
              <a:t>						"</a:t>
            </a:r>
            <a:r>
              <a:rPr lang="ko-KR" altLang="en-US" sz="1100" dirty="0"/>
              <a:t>파일을 선택하지 않았습니다</a:t>
            </a:r>
            <a:r>
              <a:rPr lang="en-US" altLang="ko-KR" sz="1100" dirty="0"/>
              <a:t>", "</a:t>
            </a:r>
            <a:r>
              <a:rPr lang="ko-KR" altLang="en-US" sz="1100" dirty="0"/>
              <a:t>경고</a:t>
            </a:r>
            <a:r>
              <a:rPr lang="en-US" altLang="ko-KR" sz="1100" dirty="0"/>
              <a:t>", </a:t>
            </a:r>
          </a:p>
          <a:p>
            <a:pPr defTabSz="180000"/>
            <a:r>
              <a:rPr lang="en-US" altLang="ko-KR" sz="1100" dirty="0"/>
              <a:t>						</a:t>
            </a:r>
            <a:r>
              <a:rPr lang="en-US" altLang="ko-KR" sz="1100" dirty="0" err="1"/>
              <a:t>JOptionPane.WARNING_MESSAGE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/>
              <a:t>				return;</a:t>
            </a:r>
          </a:p>
          <a:p>
            <a:pPr defTabSz="180000"/>
            <a:r>
              <a:rPr lang="en-US" altLang="ko-KR" sz="1100" dirty="0"/>
              <a:t>			}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b="1" dirty="0"/>
              <a:t>String </a:t>
            </a:r>
            <a:r>
              <a:rPr lang="en-US" altLang="ko-KR" sz="1100" b="1" dirty="0" err="1"/>
              <a:t>filePath</a:t>
            </a:r>
            <a:r>
              <a:rPr lang="en-US" altLang="ko-KR" sz="1100" b="1" dirty="0"/>
              <a:t> = </a:t>
            </a:r>
            <a:r>
              <a:rPr lang="en-US" altLang="ko-KR" sz="1100" b="1" dirty="0" err="1"/>
              <a:t>chooser.getSelectedFile</a:t>
            </a:r>
            <a:r>
              <a:rPr lang="en-US" altLang="ko-KR" sz="1100" b="1" dirty="0"/>
              <a:t>().</a:t>
            </a:r>
            <a:r>
              <a:rPr lang="en-US" altLang="ko-KR" sz="1100" b="1" dirty="0" err="1"/>
              <a:t>getPath</a:t>
            </a:r>
            <a:r>
              <a:rPr lang="en-US" altLang="ko-KR" sz="1100" b="1" dirty="0"/>
              <a:t>(); </a:t>
            </a:r>
            <a:endParaRPr lang="ko-KR" altLang="en-US" sz="1100" b="1" dirty="0"/>
          </a:p>
          <a:p>
            <a:pPr defTabSz="180000"/>
            <a:r>
              <a:rPr lang="en-US" altLang="ko-KR" sz="1100" b="1" dirty="0"/>
              <a:t>			</a:t>
            </a:r>
            <a:r>
              <a:rPr lang="en-US" altLang="ko-KR" sz="1100" b="1" dirty="0" err="1"/>
              <a:t>imageLabel.setIcon</a:t>
            </a:r>
            <a:r>
              <a:rPr lang="en-US" altLang="ko-KR" sz="1100" b="1" dirty="0"/>
              <a:t>(new </a:t>
            </a:r>
            <a:r>
              <a:rPr lang="en-US" altLang="ko-KR" sz="1100" b="1" dirty="0" err="1"/>
              <a:t>ImageIcon</a:t>
            </a:r>
            <a:r>
              <a:rPr lang="en-US" altLang="ko-KR" sz="1100" b="1" dirty="0"/>
              <a:t>(</a:t>
            </a:r>
            <a:r>
              <a:rPr lang="en-US" altLang="ko-KR" sz="1100" b="1" dirty="0" err="1"/>
              <a:t>filePath</a:t>
            </a:r>
            <a:r>
              <a:rPr lang="en-US" altLang="ko-KR" sz="1100" b="1" dirty="0"/>
              <a:t>)); </a:t>
            </a:r>
          </a:p>
          <a:p>
            <a:pPr defTabSz="180000"/>
            <a:r>
              <a:rPr lang="en-US" altLang="ko-KR" sz="1100" dirty="0"/>
              <a:t>			pack(); // </a:t>
            </a:r>
            <a:r>
              <a:rPr lang="ko-KR" altLang="en-US" sz="1100" dirty="0"/>
              <a:t>이미지의 크기에 맞추어 프레임 크기 조절</a:t>
            </a:r>
          </a:p>
          <a:p>
            <a:pPr defTabSz="180000"/>
            <a:r>
              <a:rPr lang="en-US" altLang="ko-KR" sz="1100" dirty="0"/>
              <a:t>		}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	public static void main(String 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pPr defTabSz="180000"/>
            <a:r>
              <a:rPr lang="en-US" altLang="ko-KR" sz="1100" dirty="0"/>
              <a:t>		new </a:t>
            </a:r>
            <a:r>
              <a:rPr lang="en-US" altLang="ko-KR" sz="1100" dirty="0" err="1"/>
              <a:t>MenuAndFileDialogEx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}</a:t>
            </a:r>
            <a:endParaRPr lang="ko-KR" altLang="en-US" sz="1100" dirty="0"/>
          </a:p>
        </p:txBody>
      </p:sp>
      <p:sp>
        <p:nvSpPr>
          <p:cNvPr id="5" name="직사각형 4"/>
          <p:cNvSpPr/>
          <p:nvPr/>
        </p:nvSpPr>
        <p:spPr>
          <a:xfrm>
            <a:off x="323528" y="1477228"/>
            <a:ext cx="3997108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javax.swing</a:t>
            </a:r>
            <a:r>
              <a:rPr lang="en-US" altLang="ko-KR" sz="1100" dirty="0"/>
              <a:t>.*;</a:t>
            </a:r>
          </a:p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javax.swing.filechooser</a:t>
            </a:r>
            <a:r>
              <a:rPr lang="en-US" altLang="ko-KR" sz="1100" dirty="0"/>
              <a:t>.*;</a:t>
            </a:r>
          </a:p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java.awt.event</a:t>
            </a:r>
            <a:r>
              <a:rPr lang="en-US" altLang="ko-KR" sz="1100" dirty="0"/>
              <a:t>.*;</a:t>
            </a:r>
          </a:p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java.awt</a:t>
            </a:r>
            <a:r>
              <a:rPr lang="en-US" altLang="ko-KR" sz="1100" dirty="0"/>
              <a:t>.*;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b="1" dirty="0"/>
              <a:t>public class </a:t>
            </a:r>
            <a:r>
              <a:rPr lang="en-US" altLang="ko-KR" sz="1100" b="1" dirty="0" err="1"/>
              <a:t>MenuAndFileDialogEx</a:t>
            </a:r>
            <a:r>
              <a:rPr lang="en-US" altLang="ko-KR" sz="1100" b="1" dirty="0"/>
              <a:t> extends </a:t>
            </a:r>
            <a:r>
              <a:rPr lang="en-US" altLang="ko-KR" sz="1100" b="1" dirty="0" err="1"/>
              <a:t>JFrame</a:t>
            </a:r>
            <a:r>
              <a:rPr lang="en-US" altLang="ko-KR" sz="1100" b="1" dirty="0"/>
              <a:t>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/>
              <a:t>	private </a:t>
            </a:r>
            <a:r>
              <a:rPr lang="en-US" altLang="ko-KR" sz="1100" dirty="0" err="1"/>
              <a:t>JLabel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imageLabel</a:t>
            </a:r>
            <a:r>
              <a:rPr lang="en-US" altLang="ko-KR" sz="1100" dirty="0"/>
              <a:t> = new </a:t>
            </a:r>
            <a:r>
              <a:rPr lang="en-US" altLang="ko-KR" sz="1100" dirty="0" err="1"/>
              <a:t>JLabel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/>
              <a:t>	public </a:t>
            </a:r>
            <a:r>
              <a:rPr lang="en-US" altLang="ko-KR" sz="1100" dirty="0" err="1"/>
              <a:t>MenuAndFileDialogEx</a:t>
            </a:r>
            <a:r>
              <a:rPr lang="en-US" altLang="ko-KR" sz="1100" dirty="0"/>
              <a:t>() {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setTitle</a:t>
            </a:r>
            <a:r>
              <a:rPr lang="en-US" altLang="ko-KR" sz="1100" dirty="0"/>
              <a:t>("Menu</a:t>
            </a:r>
            <a:r>
              <a:rPr lang="ko-KR" altLang="en-US" sz="1100" dirty="0"/>
              <a:t>와 </a:t>
            </a:r>
            <a:r>
              <a:rPr lang="en-US" altLang="ko-KR" sz="1100" dirty="0" err="1"/>
              <a:t>JFileChooser</a:t>
            </a:r>
            <a:r>
              <a:rPr lang="en-US" altLang="ko-KR" sz="1100" dirty="0"/>
              <a:t> </a:t>
            </a:r>
            <a:r>
              <a:rPr lang="ko-KR" altLang="en-US" sz="1100" dirty="0"/>
              <a:t>활용 예제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setDefaultCloseOperation</a:t>
            </a:r>
            <a:r>
              <a:rPr lang="en-US" altLang="ko-KR" sz="1100" dirty="0"/>
              <a:t>(</a:t>
            </a:r>
            <a:r>
              <a:rPr lang="en-US" altLang="ko-KR" sz="1100" dirty="0" err="1"/>
              <a:t>JFrame.EXIT_ON_CLOSE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/>
              <a:t>		Container c = </a:t>
            </a:r>
            <a:r>
              <a:rPr lang="en-US" altLang="ko-KR" sz="1100" dirty="0" err="1"/>
              <a:t>getContentPane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c.add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imageLabel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createMenu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setSize</a:t>
            </a:r>
            <a:r>
              <a:rPr lang="en-US" altLang="ko-KR" sz="1100" dirty="0"/>
              <a:t>(350,200);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setVisible</a:t>
            </a:r>
            <a:r>
              <a:rPr lang="en-US" altLang="ko-KR" sz="1100" dirty="0"/>
              <a:t>(true);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private void </a:t>
            </a:r>
            <a:r>
              <a:rPr lang="en-US" altLang="ko-KR" sz="1100" dirty="0" err="1"/>
              <a:t>createMenu</a:t>
            </a:r>
            <a:r>
              <a:rPr lang="en-US" altLang="ko-KR" sz="1100" dirty="0"/>
              <a:t>() {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JMenuBar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mb</a:t>
            </a:r>
            <a:r>
              <a:rPr lang="en-US" altLang="ko-KR" sz="1100" dirty="0"/>
              <a:t> = new </a:t>
            </a:r>
            <a:r>
              <a:rPr lang="en-US" altLang="ko-KR" sz="1100" dirty="0" err="1"/>
              <a:t>JMenuBar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fr-FR" altLang="ko-KR" sz="1100" dirty="0"/>
              <a:t>		JMenu fileMenu = new JMenu("File");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JMenuItem</a:t>
            </a:r>
            <a:r>
              <a:rPr lang="en-US" altLang="ko-KR" sz="1100" dirty="0"/>
              <a:t> </a:t>
            </a:r>
            <a:r>
              <a:rPr lang="en-US" altLang="ko-KR" sz="1100" dirty="0" err="1"/>
              <a:t>openItem</a:t>
            </a:r>
            <a:r>
              <a:rPr lang="en-US" altLang="ko-KR" sz="1100" dirty="0"/>
              <a:t> = new </a:t>
            </a:r>
            <a:r>
              <a:rPr lang="en-US" altLang="ko-KR" sz="1100" dirty="0" err="1"/>
              <a:t>JMenuItem</a:t>
            </a:r>
            <a:r>
              <a:rPr lang="en-US" altLang="ko-KR" sz="1100" dirty="0"/>
              <a:t>("Open");</a:t>
            </a:r>
          </a:p>
          <a:p>
            <a:pPr defTabSz="180000"/>
            <a:r>
              <a:rPr lang="en-US" altLang="ko-KR" sz="1100" dirty="0"/>
              <a:t>	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b="1" dirty="0" err="1"/>
              <a:t>openItem.addActionListener</a:t>
            </a:r>
            <a:r>
              <a:rPr lang="en-US" altLang="ko-KR" sz="1100" b="1" dirty="0"/>
              <a:t>(</a:t>
            </a:r>
          </a:p>
          <a:p>
            <a:pPr defTabSz="180000"/>
            <a:r>
              <a:rPr lang="en-US" altLang="ko-KR" sz="1100" b="1" dirty="0"/>
              <a:t>			new </a:t>
            </a:r>
            <a:r>
              <a:rPr lang="en-US" altLang="ko-KR" sz="1100" b="1" dirty="0" err="1"/>
              <a:t>OpenActionListener</a:t>
            </a:r>
            <a:r>
              <a:rPr lang="en-US" altLang="ko-KR" sz="1100" b="1" dirty="0"/>
              <a:t>());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fileMenu.add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openItem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mb.add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fileMenu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setJMenuBar</a:t>
            </a:r>
            <a:r>
              <a:rPr lang="en-US" altLang="ko-KR" sz="1100" dirty="0"/>
              <a:t>(</a:t>
            </a:r>
            <a:r>
              <a:rPr lang="en-US" altLang="ko-KR" sz="1100" dirty="0" err="1"/>
              <a:t>mb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/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27241341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908" y="2592288"/>
            <a:ext cx="3965177" cy="357301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컬러</a:t>
            </a:r>
            <a:r>
              <a:rPr lang="en-US" altLang="ko-KR" dirty="0"/>
              <a:t> </a:t>
            </a:r>
            <a:r>
              <a:rPr lang="ko-KR" altLang="en-US" dirty="0"/>
              <a:t>다이얼로그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043010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JColorChooser</a:t>
            </a:r>
            <a:endParaRPr lang="en-US" altLang="ko-KR" dirty="0"/>
          </a:p>
          <a:p>
            <a:pPr lvl="1"/>
            <a:r>
              <a:rPr lang="ko-KR" altLang="en-US" dirty="0"/>
              <a:t>색상 팔레트를 제공하는 </a:t>
            </a:r>
            <a:r>
              <a:rPr lang="ko-KR" altLang="en-US" dirty="0" err="1"/>
              <a:t>모달</a:t>
            </a:r>
            <a:r>
              <a:rPr lang="ko-KR" altLang="en-US" dirty="0"/>
              <a:t> 다이얼로그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285720" y="2500306"/>
            <a:ext cx="26581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컬러 다이얼로그 출력 과정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67544" y="3210696"/>
            <a:ext cx="4058849" cy="110799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Color </a:t>
            </a:r>
            <a:r>
              <a:rPr lang="en-US" altLang="ko-KR" sz="1100" dirty="0" err="1"/>
              <a:t>selectedColor</a:t>
            </a:r>
            <a:r>
              <a:rPr lang="en-US" altLang="ko-KR" sz="1100" dirty="0"/>
              <a:t> = </a:t>
            </a:r>
            <a:r>
              <a:rPr lang="en-US" altLang="ko-KR" sz="1100" b="1" dirty="0" err="1"/>
              <a:t>JColorChooser.showDialog</a:t>
            </a:r>
            <a:r>
              <a:rPr lang="en-US" altLang="ko-KR" sz="1100" dirty="0"/>
              <a:t>(null, </a:t>
            </a:r>
          </a:p>
          <a:p>
            <a:pPr defTabSz="180000"/>
            <a:r>
              <a:rPr lang="en-US" altLang="ko-KR" sz="1100" dirty="0"/>
              <a:t>									"Color", </a:t>
            </a:r>
          </a:p>
          <a:p>
            <a:pPr defTabSz="180000"/>
            <a:r>
              <a:rPr lang="en-US" altLang="ko-KR" sz="1100" dirty="0"/>
              <a:t>									</a:t>
            </a:r>
            <a:r>
              <a:rPr lang="en-US" altLang="ko-KR" sz="1100" dirty="0" err="1"/>
              <a:t>Color.YELLOW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/>
              <a:t>	// </a:t>
            </a:r>
            <a:r>
              <a:rPr lang="ko-KR" altLang="en-US" sz="1100" dirty="0"/>
              <a:t>사용자가 </a:t>
            </a:r>
            <a:r>
              <a:rPr lang="en-US" altLang="ko-KR" sz="1100" dirty="0"/>
              <a:t>“</a:t>
            </a:r>
            <a:r>
              <a:rPr lang="ko-KR" altLang="en-US" sz="1100" dirty="0"/>
              <a:t>확인</a:t>
            </a:r>
            <a:r>
              <a:rPr lang="en-US" altLang="ko-KR" sz="1100" dirty="0"/>
              <a:t>” </a:t>
            </a:r>
            <a:r>
              <a:rPr lang="ko-KR" altLang="en-US" sz="1100" dirty="0"/>
              <a:t>버튼을 누르면 선택한 색을 </a:t>
            </a:r>
            <a:r>
              <a:rPr lang="ko-KR" altLang="en-US" sz="1100" dirty="0" err="1"/>
              <a:t>리턴하지만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	//</a:t>
            </a:r>
            <a:r>
              <a:rPr lang="ko-KR" altLang="en-US" sz="1100" dirty="0"/>
              <a:t>사용자가 </a:t>
            </a:r>
            <a:r>
              <a:rPr lang="en-US" altLang="ko-KR" sz="1100" dirty="0"/>
              <a:t>“</a:t>
            </a:r>
            <a:r>
              <a:rPr lang="ko-KR" altLang="en-US" sz="1100" dirty="0"/>
              <a:t>취소</a:t>
            </a:r>
            <a:r>
              <a:rPr lang="en-US" altLang="ko-KR" sz="1100" dirty="0"/>
              <a:t>” </a:t>
            </a:r>
            <a:r>
              <a:rPr lang="ko-KR" altLang="en-US" sz="1100" dirty="0"/>
              <a:t>버튼이나 다이얼로그를 강제로 닫을 때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	// null</a:t>
            </a:r>
            <a:r>
              <a:rPr lang="ko-KR" altLang="en-US" sz="1100" dirty="0"/>
              <a:t> 리턴</a:t>
            </a:r>
            <a:endParaRPr lang="en-US" altLang="ko-KR" sz="1100" dirty="0"/>
          </a:p>
        </p:txBody>
      </p:sp>
      <p:sp>
        <p:nvSpPr>
          <p:cNvPr id="8" name="직사각형 7"/>
          <p:cNvSpPr/>
          <p:nvPr/>
        </p:nvSpPr>
        <p:spPr>
          <a:xfrm>
            <a:off x="465506" y="4925208"/>
            <a:ext cx="4138435" cy="600164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if(</a:t>
            </a:r>
            <a:r>
              <a:rPr lang="en-US" altLang="ko-KR" sz="1100" dirty="0" err="1"/>
              <a:t>selectedColor</a:t>
            </a:r>
            <a:r>
              <a:rPr lang="en-US" altLang="ko-KR" sz="1100" dirty="0"/>
              <a:t> != null) {</a:t>
            </a:r>
          </a:p>
          <a:p>
            <a:pPr defTabSz="180000"/>
            <a:r>
              <a:rPr lang="en-US" altLang="ko-KR" sz="1100" dirty="0"/>
              <a:t>	// </a:t>
            </a:r>
            <a:r>
              <a:rPr lang="ko-KR" altLang="en-US" sz="1100" dirty="0"/>
              <a:t>사용자가 선택한 색 </a:t>
            </a:r>
            <a:r>
              <a:rPr lang="en-US" altLang="ko-KR" sz="1100" dirty="0" err="1"/>
              <a:t>selectedColor</a:t>
            </a:r>
            <a:r>
              <a:rPr lang="en-US" altLang="ko-KR" sz="1100" dirty="0"/>
              <a:t> </a:t>
            </a:r>
            <a:r>
              <a:rPr lang="ko-KR" altLang="en-US" sz="1100" dirty="0"/>
              <a:t>사용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7158" y="2924944"/>
            <a:ext cx="2127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 </a:t>
            </a:r>
            <a:r>
              <a:rPr lang="ko-KR" altLang="en-US" sz="1400" dirty="0"/>
              <a:t>컬러 다이얼로그 출력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7158" y="4639456"/>
            <a:ext cx="2666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</a:t>
            </a:r>
            <a:r>
              <a:rPr lang="ko-KR" altLang="en-US" sz="1400" dirty="0"/>
              <a:t>사용자가 선택한 색 알아내기</a:t>
            </a: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2699792" y="2706010"/>
            <a:ext cx="2376264" cy="794998"/>
          </a:xfrm>
          <a:custGeom>
            <a:avLst/>
            <a:gdLst>
              <a:gd name="connsiteX0" fmla="*/ 0 w 2228850"/>
              <a:gd name="connsiteY0" fmla="*/ 1647825 h 1647825"/>
              <a:gd name="connsiteX1" fmla="*/ 1028700 w 2228850"/>
              <a:gd name="connsiteY1" fmla="*/ 1390650 h 1647825"/>
              <a:gd name="connsiteX2" fmla="*/ 1409700 w 2228850"/>
              <a:gd name="connsiteY2" fmla="*/ 314325 h 1647825"/>
              <a:gd name="connsiteX3" fmla="*/ 2228850 w 2228850"/>
              <a:gd name="connsiteY3" fmla="*/ 0 h 164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8850" h="1647825">
                <a:moveTo>
                  <a:pt x="0" y="1647825"/>
                </a:moveTo>
                <a:cubicBezTo>
                  <a:pt x="396875" y="1630362"/>
                  <a:pt x="793750" y="1612900"/>
                  <a:pt x="1028700" y="1390650"/>
                </a:cubicBezTo>
                <a:cubicBezTo>
                  <a:pt x="1263650" y="1168400"/>
                  <a:pt x="1209675" y="546100"/>
                  <a:pt x="1409700" y="314325"/>
                </a:cubicBezTo>
                <a:cubicBezTo>
                  <a:pt x="1609725" y="82550"/>
                  <a:pt x="1919287" y="41275"/>
                  <a:pt x="222885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3131839" y="3706712"/>
            <a:ext cx="4535785" cy="1541563"/>
          </a:xfrm>
          <a:custGeom>
            <a:avLst/>
            <a:gdLst>
              <a:gd name="connsiteX0" fmla="*/ 0 w 4552950"/>
              <a:gd name="connsiteY0" fmla="*/ 0 h 914400"/>
              <a:gd name="connsiteX1" fmla="*/ 1971675 w 4552950"/>
              <a:gd name="connsiteY1" fmla="*/ 171450 h 914400"/>
              <a:gd name="connsiteX2" fmla="*/ 4552950 w 4552950"/>
              <a:gd name="connsiteY2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52950" h="914400">
                <a:moveTo>
                  <a:pt x="0" y="0"/>
                </a:moveTo>
                <a:cubicBezTo>
                  <a:pt x="606425" y="9525"/>
                  <a:pt x="1212850" y="19050"/>
                  <a:pt x="1971675" y="171450"/>
                </a:cubicBezTo>
                <a:cubicBezTo>
                  <a:pt x="2730500" y="323850"/>
                  <a:pt x="3641725" y="619125"/>
                  <a:pt x="4552950" y="91440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8846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/>
              <a:t>예제 </a:t>
            </a:r>
            <a:r>
              <a:rPr lang="en-US" altLang="ko-KR" sz="2800" dirty="0"/>
              <a:t>14-10</a:t>
            </a:r>
            <a:r>
              <a:rPr lang="ko-KR" altLang="en-US" sz="2800" dirty="0"/>
              <a:t> </a:t>
            </a:r>
            <a:r>
              <a:rPr lang="en-US" altLang="ko-KR" sz="2800" dirty="0"/>
              <a:t>: </a:t>
            </a:r>
            <a:r>
              <a:rPr lang="en-US" altLang="ko-KR" sz="2800" dirty="0" err="1"/>
              <a:t>JColorChooser</a:t>
            </a:r>
            <a:r>
              <a:rPr lang="ko-KR" altLang="en-US" sz="2800" dirty="0"/>
              <a:t>를 이용한 컬러 다이얼로그 사용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3" name="오른쪽 화살표 2"/>
          <p:cNvSpPr/>
          <p:nvPr/>
        </p:nvSpPr>
        <p:spPr>
          <a:xfrm>
            <a:off x="3419872" y="1836749"/>
            <a:ext cx="2201168" cy="1604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97" y="1335294"/>
            <a:ext cx="2353840" cy="192878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854" y="2899283"/>
            <a:ext cx="5626026" cy="3698069"/>
          </a:xfrm>
          <a:prstGeom prst="rect">
            <a:avLst/>
          </a:prstGeom>
        </p:spPr>
      </p:pic>
      <p:sp>
        <p:nvSpPr>
          <p:cNvPr id="4" name="자유형 3"/>
          <p:cNvSpPr/>
          <p:nvPr/>
        </p:nvSpPr>
        <p:spPr>
          <a:xfrm>
            <a:off x="755576" y="1979575"/>
            <a:ext cx="666278" cy="1670273"/>
          </a:xfrm>
          <a:custGeom>
            <a:avLst/>
            <a:gdLst>
              <a:gd name="connsiteX0" fmla="*/ 0 w 476250"/>
              <a:gd name="connsiteY0" fmla="*/ 0 h 1895475"/>
              <a:gd name="connsiteX1" fmla="*/ 142875 w 476250"/>
              <a:gd name="connsiteY1" fmla="*/ 1428750 h 1895475"/>
              <a:gd name="connsiteX2" fmla="*/ 476250 w 476250"/>
              <a:gd name="connsiteY2" fmla="*/ 1895475 h 189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1895475">
                <a:moveTo>
                  <a:pt x="0" y="0"/>
                </a:moveTo>
                <a:cubicBezTo>
                  <a:pt x="31750" y="556419"/>
                  <a:pt x="63500" y="1112838"/>
                  <a:pt x="142875" y="1428750"/>
                </a:cubicBezTo>
                <a:cubicBezTo>
                  <a:pt x="222250" y="1744662"/>
                  <a:pt x="349250" y="1820068"/>
                  <a:pt x="476250" y="1895475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7092280" y="3331331"/>
            <a:ext cx="941090" cy="504056"/>
          </a:xfrm>
          <a:prstGeom prst="wedgeRoundRectCallout">
            <a:avLst>
              <a:gd name="adj1" fmla="val -371749"/>
              <a:gd name="adj2" fmla="val 15131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사용자가 빨간색 선택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327683"/>
            <a:ext cx="2353840" cy="192878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861775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14-10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정답 코드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85720" y="1484784"/>
            <a:ext cx="4286280" cy="51706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b="1" dirty="0"/>
              <a:t>import </a:t>
            </a:r>
            <a:r>
              <a:rPr lang="en-US" altLang="ko-KR" sz="1100" b="1" dirty="0" err="1"/>
              <a:t>javax.swing</a:t>
            </a:r>
            <a:r>
              <a:rPr lang="en-US" altLang="ko-KR" sz="1100" b="1" dirty="0"/>
              <a:t>.*;</a:t>
            </a:r>
          </a:p>
          <a:p>
            <a:pPr defTabSz="180000"/>
            <a:r>
              <a:rPr lang="en-US" altLang="ko-KR" sz="1100" b="1" dirty="0"/>
              <a:t>import </a:t>
            </a:r>
            <a:r>
              <a:rPr lang="en-US" altLang="ko-KR" sz="1100" b="1" dirty="0" err="1"/>
              <a:t>java.awt.event</a:t>
            </a:r>
            <a:r>
              <a:rPr lang="en-US" altLang="ko-KR" sz="1100" b="1" dirty="0"/>
              <a:t>.*;</a:t>
            </a:r>
          </a:p>
          <a:p>
            <a:pPr defTabSz="180000"/>
            <a:r>
              <a:rPr lang="en-US" altLang="ko-KR" sz="1100" b="1" dirty="0"/>
              <a:t>import java.awt.*;</a:t>
            </a:r>
          </a:p>
          <a:p>
            <a:pPr defTabSz="180000"/>
            <a:endParaRPr lang="ko-KR" altLang="en-US" sz="1100" dirty="0"/>
          </a:p>
          <a:p>
            <a:pPr defTabSz="180000"/>
            <a:r>
              <a:rPr lang="en-US" altLang="ko-KR" sz="1100" b="1" dirty="0"/>
              <a:t>public class </a:t>
            </a:r>
            <a:r>
              <a:rPr lang="en-US" altLang="ko-KR" sz="1100" b="1" dirty="0" err="1"/>
              <a:t>MenuAndColorChooserEx</a:t>
            </a:r>
            <a:r>
              <a:rPr lang="en-US" altLang="ko-KR" sz="1100" b="1" dirty="0"/>
              <a:t> extends </a:t>
            </a:r>
            <a:r>
              <a:rPr lang="en-US" altLang="ko-KR" sz="1100" b="1" dirty="0" err="1"/>
              <a:t>JFrame</a:t>
            </a:r>
            <a:r>
              <a:rPr lang="en-US" altLang="ko-KR" sz="1100" b="1" dirty="0"/>
              <a:t> {</a:t>
            </a:r>
          </a:p>
          <a:p>
            <a:pPr defTabSz="180000"/>
            <a:r>
              <a:rPr lang="nn-NO" altLang="ko-KR" sz="1100" dirty="0"/>
              <a:t>	</a:t>
            </a:r>
            <a:r>
              <a:rPr lang="en-US" altLang="ko-KR" sz="1100" dirty="0"/>
              <a:t>private </a:t>
            </a:r>
            <a:r>
              <a:rPr lang="nn-NO" altLang="ko-KR" sz="1100" dirty="0"/>
              <a:t>JLabel label = </a:t>
            </a:r>
            <a:r>
              <a:rPr lang="nn-NO" altLang="ko-KR" sz="1100" b="1" dirty="0"/>
              <a:t>new JLabel("Hello");</a:t>
            </a:r>
          </a:p>
          <a:p>
            <a:pPr defTabSz="180000"/>
            <a:endParaRPr lang="ko-KR" altLang="en-US" sz="1100" dirty="0"/>
          </a:p>
          <a:p>
            <a:pPr defTabSz="180000"/>
            <a:r>
              <a:rPr lang="en-US" altLang="ko-KR" sz="1100" dirty="0"/>
              <a:t>	public </a:t>
            </a:r>
            <a:r>
              <a:rPr lang="en-US" altLang="ko-KR" sz="1100" dirty="0" err="1"/>
              <a:t>MenuAndColorChooserEx</a:t>
            </a:r>
            <a:r>
              <a:rPr lang="en-US" altLang="ko-KR" sz="1100" dirty="0"/>
              <a:t>() {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setTitle</a:t>
            </a:r>
            <a:r>
              <a:rPr lang="en-US" altLang="ko-KR" sz="1100" dirty="0"/>
              <a:t>("</a:t>
            </a:r>
            <a:r>
              <a:rPr lang="en-US" altLang="ko-KR" sz="1100" dirty="0" err="1"/>
              <a:t>JColorChooser</a:t>
            </a:r>
            <a:r>
              <a:rPr lang="en-US" altLang="ko-KR" sz="1100" dirty="0"/>
              <a:t> </a:t>
            </a:r>
            <a:r>
              <a:rPr lang="ko-KR" altLang="en-US" sz="1100" dirty="0"/>
              <a:t>예제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setDefaultCloseOperation</a:t>
            </a:r>
            <a:r>
              <a:rPr lang="en-US" altLang="ko-KR" sz="1100" dirty="0"/>
              <a:t>(</a:t>
            </a:r>
            <a:r>
              <a:rPr lang="en-US" altLang="ko-KR" sz="1100" dirty="0" err="1"/>
              <a:t>JFrame.</a:t>
            </a:r>
            <a:r>
              <a:rPr lang="en-US" altLang="ko-KR" sz="1100" i="1" dirty="0" err="1"/>
              <a:t>EXIT_ON_CLOSE</a:t>
            </a:r>
            <a:r>
              <a:rPr lang="en-US" altLang="ko-KR" sz="1100" i="1" dirty="0"/>
              <a:t>);</a:t>
            </a:r>
          </a:p>
          <a:p>
            <a:pPr defTabSz="180000"/>
            <a:r>
              <a:rPr lang="en-US" altLang="ko-KR" sz="1100" dirty="0"/>
              <a:t>		Container c = </a:t>
            </a:r>
            <a:r>
              <a:rPr lang="en-US" altLang="ko-KR" sz="1100" dirty="0" err="1"/>
              <a:t>getContentPane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label.setHorizontalAlignment</a:t>
            </a:r>
            <a:r>
              <a:rPr lang="en-US" altLang="ko-KR" sz="1100" dirty="0"/>
              <a:t>(</a:t>
            </a:r>
            <a:r>
              <a:rPr lang="en-US" altLang="ko-KR" sz="1100" dirty="0" err="1"/>
              <a:t>SwingConstants.</a:t>
            </a:r>
            <a:r>
              <a:rPr lang="en-US" altLang="ko-KR" sz="1100" i="1" dirty="0" err="1"/>
              <a:t>CENTER</a:t>
            </a:r>
            <a:r>
              <a:rPr lang="en-US" altLang="ko-KR" sz="1100" i="1" dirty="0"/>
              <a:t>);</a:t>
            </a:r>
          </a:p>
          <a:p>
            <a:pPr defTabSz="180000"/>
            <a:r>
              <a:rPr lang="fr-FR" altLang="ko-KR" sz="1100" dirty="0"/>
              <a:t>		label.setFont(</a:t>
            </a:r>
            <a:r>
              <a:rPr lang="fr-FR" altLang="ko-KR" sz="1100" b="1" dirty="0"/>
              <a:t>new Font("Ravie", Font.</a:t>
            </a:r>
            <a:r>
              <a:rPr lang="fr-FR" altLang="ko-KR" sz="1100" b="1" i="1" dirty="0"/>
              <a:t>ITALIC, 30));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c.add</a:t>
            </a:r>
            <a:r>
              <a:rPr lang="en-US" altLang="ko-KR" sz="1100" dirty="0"/>
              <a:t>(label, </a:t>
            </a:r>
            <a:r>
              <a:rPr lang="en-US" altLang="ko-KR" sz="1100" dirty="0" err="1"/>
              <a:t>BorderLayout.</a:t>
            </a:r>
            <a:r>
              <a:rPr lang="en-US" altLang="ko-KR" sz="1100" i="1" dirty="0" err="1"/>
              <a:t>CENTER</a:t>
            </a:r>
            <a:r>
              <a:rPr lang="en-US" altLang="ko-KR" sz="1100" i="1" dirty="0"/>
              <a:t>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createMenu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setSize</a:t>
            </a:r>
            <a:r>
              <a:rPr lang="en-US" altLang="ko-KR" sz="1100" dirty="0"/>
              <a:t>(250,200);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setVisible</a:t>
            </a:r>
            <a:r>
              <a:rPr lang="en-US" altLang="ko-KR" sz="1100" dirty="0"/>
              <a:t>(true);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endParaRPr lang="ko-KR" altLang="en-US" sz="1100" dirty="0"/>
          </a:p>
          <a:p>
            <a:pPr defTabSz="180000"/>
            <a:r>
              <a:rPr lang="en-US" altLang="ko-KR" sz="1100" b="1" dirty="0"/>
              <a:t>	private void </a:t>
            </a:r>
            <a:r>
              <a:rPr lang="en-US" altLang="ko-KR" sz="1100" b="1" dirty="0" err="1"/>
              <a:t>createMenu</a:t>
            </a:r>
            <a:r>
              <a:rPr lang="en-US" altLang="ko-KR" sz="1100" b="1" dirty="0"/>
              <a:t>() {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JMenuBar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mb</a:t>
            </a:r>
            <a:r>
              <a:rPr lang="en-US" altLang="ko-KR" sz="1100" dirty="0"/>
              <a:t> = </a:t>
            </a:r>
            <a:r>
              <a:rPr lang="en-US" altLang="ko-KR" sz="1100" b="1" dirty="0"/>
              <a:t>new </a:t>
            </a:r>
            <a:r>
              <a:rPr lang="en-US" altLang="ko-KR" sz="1100" b="1" dirty="0" err="1"/>
              <a:t>JMenuBar</a:t>
            </a:r>
            <a:r>
              <a:rPr lang="en-US" altLang="ko-KR" sz="1100" b="1" dirty="0"/>
              <a:t>();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JMenuItem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colorMenuItem</a:t>
            </a:r>
            <a:r>
              <a:rPr lang="en-US" altLang="ko-KR" sz="1100" dirty="0"/>
              <a:t> = </a:t>
            </a:r>
            <a:r>
              <a:rPr lang="en-US" altLang="ko-KR" sz="1100" b="1" dirty="0"/>
              <a:t>new </a:t>
            </a:r>
            <a:r>
              <a:rPr lang="en-US" altLang="ko-KR" sz="1100" b="1" dirty="0" err="1"/>
              <a:t>JMenuItem</a:t>
            </a:r>
            <a:r>
              <a:rPr lang="en-US" altLang="ko-KR" sz="1100" b="1" dirty="0"/>
              <a:t>("Color");</a:t>
            </a:r>
          </a:p>
          <a:p>
            <a:pPr defTabSz="180000"/>
            <a:r>
              <a:rPr lang="fr-FR" altLang="ko-KR" sz="1100" dirty="0"/>
              <a:t>		JMenu fileMenu = </a:t>
            </a:r>
            <a:r>
              <a:rPr lang="fr-FR" altLang="ko-KR" sz="1100" b="1" dirty="0"/>
              <a:t>new JMenu("Text");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colorMenuItem.addActionListener</a:t>
            </a:r>
            <a:r>
              <a:rPr lang="en-US" altLang="ko-KR" sz="1100" dirty="0"/>
              <a:t>(</a:t>
            </a:r>
            <a:r>
              <a:rPr lang="en-US" altLang="ko-KR" sz="1100" b="1" dirty="0"/>
              <a:t>new </a:t>
            </a:r>
          </a:p>
          <a:p>
            <a:pPr defTabSz="180000"/>
            <a:r>
              <a:rPr lang="en-US" altLang="ko-KR" sz="1100" b="1" dirty="0"/>
              <a:t>												</a:t>
            </a:r>
            <a:r>
              <a:rPr lang="en-US" altLang="ko-KR" sz="1100" b="1" dirty="0" err="1"/>
              <a:t>MenuActionListener</a:t>
            </a:r>
            <a:r>
              <a:rPr lang="en-US" altLang="ko-KR" sz="1100" b="1" dirty="0"/>
              <a:t>());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fileMenu.add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colorMenuItem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mb.add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fileMenu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b="1" dirty="0"/>
              <a:t>		</a:t>
            </a:r>
            <a:r>
              <a:rPr lang="en-US" altLang="ko-KR" sz="1100" b="1" dirty="0" err="1"/>
              <a:t>this.setJMenuBar</a:t>
            </a:r>
            <a:r>
              <a:rPr lang="en-US" altLang="ko-KR" sz="1100" b="1" dirty="0"/>
              <a:t>(</a:t>
            </a:r>
            <a:r>
              <a:rPr lang="en-US" altLang="ko-KR" sz="1100" b="1" dirty="0" err="1"/>
              <a:t>mb</a:t>
            </a:r>
            <a:r>
              <a:rPr lang="en-US" altLang="ko-KR" sz="1100" b="1" dirty="0"/>
              <a:t>);</a:t>
            </a:r>
          </a:p>
          <a:p>
            <a:pPr defTabSz="180000"/>
            <a:r>
              <a:rPr lang="en-US" altLang="ko-KR" sz="1100" dirty="0"/>
              <a:t>	}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686676" y="1484784"/>
            <a:ext cx="4178744" cy="31393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b="1" dirty="0"/>
              <a:t>	 class </a:t>
            </a:r>
            <a:r>
              <a:rPr lang="en-US" altLang="ko-KR" sz="1100" b="1" dirty="0" err="1"/>
              <a:t>MenuActionListener</a:t>
            </a:r>
            <a:r>
              <a:rPr lang="en-US" altLang="ko-KR" sz="1100" b="1" dirty="0"/>
              <a:t> implements </a:t>
            </a:r>
            <a:r>
              <a:rPr lang="en-US" altLang="ko-KR" sz="1100" b="1" dirty="0" err="1"/>
              <a:t>ActionListener</a:t>
            </a:r>
            <a:r>
              <a:rPr lang="en-US" altLang="ko-KR" sz="1100" b="1" dirty="0"/>
              <a:t> {</a:t>
            </a:r>
          </a:p>
          <a:p>
            <a:pPr defTabSz="180000"/>
            <a:r>
              <a:rPr lang="en-US" altLang="ko-KR" sz="1100" b="1" dirty="0"/>
              <a:t>		public void </a:t>
            </a:r>
            <a:r>
              <a:rPr lang="en-US" altLang="ko-KR" sz="1100" b="1" dirty="0" err="1"/>
              <a:t>actionPerformed</a:t>
            </a:r>
            <a:r>
              <a:rPr lang="en-US" altLang="ko-KR" sz="1100" b="1" dirty="0"/>
              <a:t>(</a:t>
            </a:r>
            <a:r>
              <a:rPr lang="en-US" altLang="ko-KR" sz="1100" b="1" dirty="0" err="1"/>
              <a:t>ActionEvent</a:t>
            </a:r>
            <a:r>
              <a:rPr lang="en-US" altLang="ko-KR" sz="1100" b="1" dirty="0"/>
              <a:t> e) {</a:t>
            </a:r>
          </a:p>
          <a:p>
            <a:pPr defTabSz="180000"/>
            <a:r>
              <a:rPr lang="en-US" altLang="ko-KR" sz="1100" dirty="0"/>
              <a:t>			String </a:t>
            </a:r>
            <a:r>
              <a:rPr lang="en-US" altLang="ko-KR" sz="1100" dirty="0" err="1"/>
              <a:t>cmd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e.getActionCommand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b="1" dirty="0"/>
              <a:t>			if(</a:t>
            </a:r>
            <a:r>
              <a:rPr lang="en-US" altLang="ko-KR" sz="1100" b="1" dirty="0" err="1"/>
              <a:t>cmd.equals</a:t>
            </a:r>
            <a:r>
              <a:rPr lang="en-US" altLang="ko-KR" sz="1100" b="1" dirty="0"/>
              <a:t>("Color"))  {</a:t>
            </a:r>
          </a:p>
          <a:p>
            <a:pPr defTabSz="180000"/>
            <a:r>
              <a:rPr lang="en-US" altLang="ko-KR" sz="1100" dirty="0"/>
              <a:t>				 Color </a:t>
            </a:r>
            <a:r>
              <a:rPr lang="en-US" altLang="ko-KR" sz="1100" dirty="0" err="1"/>
              <a:t>selectedColor</a:t>
            </a:r>
            <a:r>
              <a:rPr lang="en-US" altLang="ko-KR" sz="1100" dirty="0"/>
              <a:t> = </a:t>
            </a:r>
          </a:p>
          <a:p>
            <a:pPr defTabSz="180000"/>
            <a:r>
              <a:rPr lang="en-US" altLang="ko-KR" sz="1100" dirty="0"/>
              <a:t>						</a:t>
            </a:r>
            <a:r>
              <a:rPr lang="en-US" altLang="ko-KR" sz="1100" b="1" dirty="0" err="1"/>
              <a:t>JColorChooser.showDialog</a:t>
            </a:r>
            <a:r>
              <a:rPr lang="en-US" altLang="ko-KR" sz="1100" b="1" dirty="0"/>
              <a:t>(null, "Color", </a:t>
            </a:r>
          </a:p>
          <a:p>
            <a:pPr defTabSz="180000"/>
            <a:r>
              <a:rPr lang="en-US" altLang="ko-KR" sz="1100" b="1" dirty="0"/>
              <a:t>															</a:t>
            </a:r>
            <a:r>
              <a:rPr lang="en-US" altLang="ko-KR" sz="1100" b="1" dirty="0" err="1"/>
              <a:t>Color.YELLOW</a:t>
            </a:r>
            <a:r>
              <a:rPr lang="en-US" altLang="ko-KR" sz="1100" b="1" dirty="0"/>
              <a:t>);</a:t>
            </a:r>
          </a:p>
          <a:p>
            <a:pPr defTabSz="180000"/>
            <a:r>
              <a:rPr lang="en-US" altLang="ko-KR" sz="1100" b="1" dirty="0"/>
              <a:t>				if(</a:t>
            </a:r>
            <a:r>
              <a:rPr lang="en-US" altLang="ko-KR" sz="1100" b="1" dirty="0" err="1"/>
              <a:t>selectedColor</a:t>
            </a:r>
            <a:r>
              <a:rPr lang="en-US" altLang="ko-KR" sz="1100" b="1" dirty="0"/>
              <a:t> != null)</a:t>
            </a:r>
          </a:p>
          <a:p>
            <a:pPr defTabSz="180000"/>
            <a:r>
              <a:rPr lang="en-US" altLang="ko-KR" sz="1100" dirty="0"/>
              <a:t>					</a:t>
            </a:r>
            <a:r>
              <a:rPr lang="en-US" altLang="ko-KR" sz="1100" dirty="0" err="1"/>
              <a:t>label.setForeground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selectedColor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/>
              <a:t>			}</a:t>
            </a:r>
          </a:p>
          <a:p>
            <a:pPr defTabSz="180000"/>
            <a:r>
              <a:rPr lang="en-US" altLang="ko-KR" sz="1100" dirty="0"/>
              <a:t>		}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endParaRPr lang="ko-KR" altLang="en-US" sz="1100" dirty="0"/>
          </a:p>
          <a:p>
            <a:pPr defTabSz="180000"/>
            <a:r>
              <a:rPr lang="en-US" altLang="ko-KR" sz="1100" b="1" dirty="0"/>
              <a:t>	public static void main(String [] </a:t>
            </a:r>
            <a:r>
              <a:rPr lang="en-US" altLang="ko-KR" sz="1100" b="1" dirty="0" err="1"/>
              <a:t>args</a:t>
            </a:r>
            <a:r>
              <a:rPr lang="en-US" altLang="ko-KR" sz="1100" b="1" dirty="0"/>
              <a:t>) {</a:t>
            </a:r>
          </a:p>
          <a:p>
            <a:pPr defTabSz="180000"/>
            <a:r>
              <a:rPr lang="en-US" altLang="ko-KR" sz="1100" b="1" dirty="0"/>
              <a:t>		new </a:t>
            </a:r>
            <a:r>
              <a:rPr lang="en-US" altLang="ko-KR" sz="1100" b="1" dirty="0" err="1"/>
              <a:t>MenuAndColorChooserEx</a:t>
            </a:r>
            <a:r>
              <a:rPr lang="en-US" altLang="ko-KR" sz="1100" b="1" dirty="0"/>
              <a:t>();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} </a:t>
            </a:r>
          </a:p>
          <a:p>
            <a:pPr defTabSz="180000"/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4027170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err="1"/>
              <a:t>JTabbedPane</a:t>
            </a:r>
            <a:endParaRPr lang="en-US" altLang="ko-KR" dirty="0"/>
          </a:p>
          <a:p>
            <a:pPr lvl="1"/>
            <a:r>
              <a:rPr lang="ko-KR" altLang="en-US" dirty="0"/>
              <a:t>여러 패널을 겹치게 하여 공간을 공유하도록 지원하는 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생성자</a:t>
            </a:r>
            <a:endParaRPr lang="en-US" altLang="ko-KR" dirty="0"/>
          </a:p>
          <a:p>
            <a:pPr lvl="2"/>
            <a:r>
              <a:rPr lang="en-US" altLang="ko-KR" dirty="0" err="1"/>
              <a:t>JTabbedPane</a:t>
            </a:r>
            <a:r>
              <a:rPr lang="en-US" altLang="ko-KR" dirty="0"/>
              <a:t>()</a:t>
            </a:r>
          </a:p>
          <a:p>
            <a:pPr lvl="2"/>
            <a:r>
              <a:rPr lang="en-US" altLang="ko-KR" dirty="0" err="1"/>
              <a:t>JTabbedPane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tabPlacement</a:t>
            </a:r>
            <a:r>
              <a:rPr lang="en-US" altLang="ko-KR" dirty="0"/>
              <a:t>)</a:t>
            </a:r>
          </a:p>
          <a:p>
            <a:pPr lvl="3"/>
            <a:r>
              <a:rPr lang="en-US" altLang="ko-KR" dirty="0" err="1"/>
              <a:t>tabPlacement</a:t>
            </a:r>
            <a:r>
              <a:rPr lang="en-US" altLang="ko-KR" dirty="0"/>
              <a:t> : </a:t>
            </a:r>
            <a:r>
              <a:rPr lang="en-US" altLang="ko-KR" dirty="0" err="1"/>
              <a:t>JTabbedPane.TOP</a:t>
            </a:r>
            <a:r>
              <a:rPr lang="en-US" altLang="ko-KR" dirty="0"/>
              <a:t>, </a:t>
            </a:r>
            <a:r>
              <a:rPr lang="en-US" altLang="ko-KR" dirty="0" err="1"/>
              <a:t>JTabbedPane.BOTTOM</a:t>
            </a:r>
            <a:r>
              <a:rPr lang="en-US" altLang="ko-KR" dirty="0"/>
              <a:t>, </a:t>
            </a:r>
            <a:r>
              <a:rPr lang="en-US" altLang="ko-KR" dirty="0" err="1"/>
              <a:t>JTabbedPane.LEFT</a:t>
            </a:r>
            <a:r>
              <a:rPr lang="en-US" altLang="ko-KR" dirty="0"/>
              <a:t>, </a:t>
            </a:r>
            <a:r>
              <a:rPr lang="en-US" altLang="ko-KR" dirty="0" err="1"/>
              <a:t>JTabbedPane.RIGHT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탭팬</a:t>
            </a: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729352" y="4664224"/>
            <a:ext cx="1893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탭 위치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tabPlacement</a:t>
            </a:r>
            <a:r>
              <a:rPr lang="en-US" altLang="ko-KR" sz="1200" dirty="0"/>
              <a:t>)</a:t>
            </a:r>
            <a:r>
              <a:rPr lang="ko-KR" altLang="en-US" sz="1200" dirty="0"/>
              <a:t>가</a:t>
            </a:r>
            <a:endParaRPr lang="en-US" altLang="ko-KR" sz="1200" dirty="0"/>
          </a:p>
          <a:p>
            <a:r>
              <a:rPr lang="en-US" altLang="ko-KR" sz="1200" dirty="0" err="1"/>
              <a:t>JTabbedPane.LEFT</a:t>
            </a:r>
            <a:r>
              <a:rPr lang="ko-KR" altLang="en-US" sz="1200" dirty="0" err="1"/>
              <a:t>인경우</a:t>
            </a:r>
            <a:endParaRPr lang="ko-KR" altLang="en-US" sz="1200" dirty="0"/>
          </a:p>
        </p:txBody>
      </p:sp>
      <p:grpSp>
        <p:nvGrpSpPr>
          <p:cNvPr id="8" name="그룹 7"/>
          <p:cNvGrpSpPr/>
          <p:nvPr/>
        </p:nvGrpSpPr>
        <p:grpSpPr>
          <a:xfrm>
            <a:off x="1429195" y="2348880"/>
            <a:ext cx="3802416" cy="2304256"/>
            <a:chOff x="1983170" y="2348880"/>
            <a:chExt cx="3802416" cy="230425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3170" y="2348880"/>
              <a:ext cx="2231640" cy="2304256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" name="직사각형 4"/>
            <p:cNvSpPr/>
            <p:nvPr/>
          </p:nvSpPr>
          <p:spPr>
            <a:xfrm>
              <a:off x="2000232" y="2588298"/>
              <a:ext cx="2214578" cy="2008814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ko-KR" altLang="en-US" sz="1000" b="1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429124" y="2445422"/>
              <a:ext cx="13564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3 </a:t>
              </a:r>
              <a:r>
                <a:rPr lang="ko-KR" altLang="en-US" sz="1200" dirty="0"/>
                <a:t>개의 탭을 가진</a:t>
              </a:r>
              <a:endParaRPr lang="en-US" altLang="ko-KR" sz="1200" dirty="0"/>
            </a:p>
            <a:p>
              <a:r>
                <a:rPr lang="en-US" altLang="ko-KR" sz="1200" dirty="0" err="1"/>
                <a:t>JTabbedPane</a:t>
              </a:r>
              <a:endParaRPr lang="ko-KR" altLang="en-US" sz="1200" dirty="0"/>
            </a:p>
          </p:txBody>
        </p:sp>
        <p:sp>
          <p:nvSpPr>
            <p:cNvPr id="7" name="자유형 6"/>
            <p:cNvSpPr/>
            <p:nvPr/>
          </p:nvSpPr>
          <p:spPr>
            <a:xfrm>
              <a:off x="4076443" y="2957823"/>
              <a:ext cx="709871" cy="372178"/>
            </a:xfrm>
            <a:custGeom>
              <a:avLst/>
              <a:gdLst>
                <a:gd name="connsiteX0" fmla="*/ 1232034 w 1323474"/>
                <a:gd name="connsiteY0" fmla="*/ 0 h 372178"/>
                <a:gd name="connsiteX1" fmla="*/ 1183907 w 1323474"/>
                <a:gd name="connsiteY1" fmla="*/ 134754 h 372178"/>
                <a:gd name="connsiteX2" fmla="*/ 1126156 w 1323474"/>
                <a:gd name="connsiteY2" fmla="*/ 336885 h 372178"/>
                <a:gd name="connsiteX3" fmla="*/ 0 w 1323474"/>
                <a:gd name="connsiteY3" fmla="*/ 346510 h 37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3474" h="372178">
                  <a:moveTo>
                    <a:pt x="1232034" y="0"/>
                  </a:moveTo>
                  <a:cubicBezTo>
                    <a:pt x="1216793" y="39303"/>
                    <a:pt x="1201553" y="78607"/>
                    <a:pt x="1183907" y="134754"/>
                  </a:cubicBezTo>
                  <a:cubicBezTo>
                    <a:pt x="1166261" y="190901"/>
                    <a:pt x="1323474" y="301592"/>
                    <a:pt x="1126156" y="336885"/>
                  </a:cubicBezTo>
                  <a:cubicBezTo>
                    <a:pt x="928838" y="372178"/>
                    <a:pt x="464419" y="359344"/>
                    <a:pt x="0" y="346510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125" y="2377773"/>
            <a:ext cx="2232010" cy="230425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150629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탭팬 주요 메소드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/>
              <a:t>탭 만들어 </a:t>
            </a:r>
            <a:r>
              <a:rPr lang="ko-KR" altLang="en-US" dirty="0" err="1"/>
              <a:t>탭팬에</a:t>
            </a:r>
            <a:r>
              <a:rPr lang="ko-KR" altLang="en-US" dirty="0"/>
              <a:t> 붙이기</a:t>
            </a:r>
            <a:endParaRPr lang="en-US" altLang="ko-KR" dirty="0"/>
          </a:p>
          <a:p>
            <a:pPr lvl="1"/>
            <a:r>
              <a:rPr lang="en-US" altLang="ko-KR" dirty="0"/>
              <a:t>void </a:t>
            </a:r>
            <a:r>
              <a:rPr lang="en-US" altLang="ko-KR" dirty="0" err="1"/>
              <a:t>addTab</a:t>
            </a:r>
            <a:r>
              <a:rPr lang="en-US" altLang="ko-KR" dirty="0"/>
              <a:t>(String title, Component comp)</a:t>
            </a:r>
          </a:p>
          <a:p>
            <a:pPr lvl="2"/>
            <a:r>
              <a:rPr lang="en-US" altLang="ko-KR" dirty="0"/>
              <a:t>title : </a:t>
            </a:r>
            <a:r>
              <a:rPr lang="ko-KR" altLang="en-US" dirty="0"/>
              <a:t>탭의 이름</a:t>
            </a:r>
            <a:r>
              <a:rPr lang="en-US" altLang="ko-KR" dirty="0"/>
              <a:t>, comp : </a:t>
            </a:r>
            <a:r>
              <a:rPr lang="ko-KR" altLang="en-US" dirty="0"/>
              <a:t>탭을 구성하는 컴포넌트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탭팬에</a:t>
            </a:r>
            <a:r>
              <a:rPr lang="ko-KR" altLang="en-US" dirty="0"/>
              <a:t> 붙은 탭의 개수</a:t>
            </a:r>
            <a:endParaRPr lang="en-US" altLang="ko-KR" dirty="0"/>
          </a:p>
          <a:p>
            <a:pPr lvl="1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getTabCount</a:t>
            </a:r>
            <a:r>
              <a:rPr lang="en-US" altLang="ko-KR" dirty="0"/>
              <a:t>() - </a:t>
            </a:r>
            <a:r>
              <a:rPr lang="ko-KR" altLang="en-US" dirty="0" err="1"/>
              <a:t>탭팬에</a:t>
            </a:r>
            <a:r>
              <a:rPr lang="ko-KR" altLang="en-US" dirty="0"/>
              <a:t> 붙은 탭의 개수 리턴</a:t>
            </a:r>
            <a:endParaRPr lang="en-US" altLang="ko-KR" dirty="0"/>
          </a:p>
          <a:p>
            <a:r>
              <a:rPr lang="ko-KR" altLang="en-US" dirty="0"/>
              <a:t>현재 선택된 탭</a:t>
            </a:r>
            <a:endParaRPr lang="en-US" altLang="ko-KR" dirty="0"/>
          </a:p>
          <a:p>
            <a:pPr lvl="1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getSelectedIndex</a:t>
            </a:r>
            <a:r>
              <a:rPr lang="en-US" altLang="ko-KR" dirty="0"/>
              <a:t>()</a:t>
            </a:r>
          </a:p>
          <a:p>
            <a:pPr lvl="1"/>
            <a:r>
              <a:rPr lang="en-US" altLang="ko-KR" dirty="0"/>
              <a:t>Component </a:t>
            </a:r>
            <a:r>
              <a:rPr lang="en-US" altLang="ko-KR" dirty="0" err="1"/>
              <a:t>getSelectedComponent</a:t>
            </a:r>
            <a:r>
              <a:rPr lang="en-US" altLang="ko-KR" dirty="0"/>
              <a:t>()</a:t>
            </a:r>
          </a:p>
          <a:p>
            <a:r>
              <a:rPr lang="ko-KR" altLang="en-US" dirty="0"/>
              <a:t>탭 삭제</a:t>
            </a:r>
            <a:endParaRPr lang="en-US" altLang="ko-KR" dirty="0"/>
          </a:p>
          <a:p>
            <a:pPr lvl="1"/>
            <a:r>
              <a:rPr lang="en-US" altLang="ko-KR" dirty="0"/>
              <a:t>void remove(Component comp)</a:t>
            </a:r>
          </a:p>
          <a:p>
            <a:pPr lvl="1"/>
            <a:r>
              <a:rPr lang="en-US" altLang="ko-KR" dirty="0"/>
              <a:t>void remove(</a:t>
            </a:r>
            <a:r>
              <a:rPr lang="en-US" altLang="ko-KR" dirty="0" err="1"/>
              <a:t>int</a:t>
            </a:r>
            <a:r>
              <a:rPr lang="en-US" altLang="ko-KR" dirty="0"/>
              <a:t> index)</a:t>
            </a:r>
          </a:p>
          <a:p>
            <a:pPr lvl="1"/>
            <a:r>
              <a:rPr lang="en-US" altLang="ko-KR" dirty="0"/>
              <a:t>void </a:t>
            </a:r>
            <a:r>
              <a:rPr lang="en-US" altLang="ko-KR" dirty="0" err="1"/>
              <a:t>removeTabAt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index)</a:t>
            </a:r>
          </a:p>
          <a:p>
            <a:r>
              <a:rPr lang="ko-KR" altLang="en-US" dirty="0"/>
              <a:t>탭 위치 변경</a:t>
            </a:r>
            <a:endParaRPr lang="en-US" altLang="ko-KR" dirty="0"/>
          </a:p>
          <a:p>
            <a:pPr lvl="1"/>
            <a:r>
              <a:rPr lang="en-US" altLang="ko-KR" dirty="0"/>
              <a:t>void </a:t>
            </a:r>
            <a:r>
              <a:rPr lang="en-US" altLang="ko-KR" dirty="0" err="1"/>
              <a:t>setTabPlacement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tabPlacement</a:t>
            </a:r>
            <a:r>
              <a:rPr lang="en-US" altLang="ko-KR" dirty="0"/>
              <a:t>)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623466" y="2132856"/>
            <a:ext cx="5684837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JTabbedPane</a:t>
            </a:r>
            <a:r>
              <a:rPr lang="en-US" altLang="ko-KR" sz="1200" dirty="0"/>
              <a:t> pane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JTabbedPane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JTabbedPane.</a:t>
            </a:r>
            <a:r>
              <a:rPr lang="en-US" altLang="ko-KR" sz="1200" b="1" i="1" dirty="0" err="1"/>
              <a:t>LEFT</a:t>
            </a:r>
            <a:r>
              <a:rPr lang="en-US" altLang="ko-KR" sz="1200" b="1" i="1" dirty="0"/>
              <a:t>);</a:t>
            </a:r>
          </a:p>
          <a:p>
            <a:r>
              <a:rPr lang="en-US" altLang="ko-KR" sz="1200" b="1" dirty="0" err="1"/>
              <a:t>pane.addTab</a:t>
            </a:r>
            <a:r>
              <a:rPr lang="en-US" altLang="ko-KR" sz="1200" dirty="0"/>
              <a:t>("tab1",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JLabel</a:t>
            </a:r>
            <a:r>
              <a:rPr lang="en-US" altLang="ko-KR" sz="1200" b="1" dirty="0"/>
              <a:t>(new </a:t>
            </a:r>
            <a:r>
              <a:rPr lang="en-US" altLang="ko-KR" sz="1200" b="1" dirty="0" err="1"/>
              <a:t>ImageIcon</a:t>
            </a:r>
            <a:r>
              <a:rPr lang="en-US" altLang="ko-KR" sz="1200" b="1" dirty="0"/>
              <a:t>("images/img1.jpg")));</a:t>
            </a:r>
          </a:p>
          <a:p>
            <a:r>
              <a:rPr lang="en-US" altLang="ko-KR" sz="1200" dirty="0" err="1"/>
              <a:t>pane.addTab</a:t>
            </a:r>
            <a:r>
              <a:rPr lang="en-US" altLang="ko-KR" sz="1200" dirty="0"/>
              <a:t>("tab2",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JLabel</a:t>
            </a:r>
            <a:r>
              <a:rPr lang="en-US" altLang="ko-KR" sz="1200" b="1" dirty="0"/>
              <a:t>(new </a:t>
            </a:r>
            <a:r>
              <a:rPr lang="en-US" altLang="ko-KR" sz="1200" b="1" dirty="0" err="1"/>
              <a:t>ImageIcon</a:t>
            </a:r>
            <a:r>
              <a:rPr lang="en-US" altLang="ko-KR" sz="1200" b="1" dirty="0"/>
              <a:t>("images/img2.jpg")));</a:t>
            </a:r>
          </a:p>
          <a:p>
            <a:r>
              <a:rPr lang="en-US" altLang="ko-KR" sz="1200" dirty="0" err="1"/>
              <a:t>pane.addTab</a:t>
            </a:r>
            <a:r>
              <a:rPr lang="en-US" altLang="ko-KR" sz="1200" dirty="0"/>
              <a:t>("tab3",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MyPanel</a:t>
            </a:r>
            <a:r>
              <a:rPr lang="en-US" altLang="ko-KR" sz="1200" b="1" dirty="0"/>
              <a:t>());</a:t>
            </a:r>
          </a:p>
          <a:p>
            <a:r>
              <a:rPr lang="en-US" altLang="ko-KR" sz="1200" dirty="0"/>
              <a:t>add(pane);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276490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3851920" cy="70008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예제 </a:t>
            </a:r>
            <a:r>
              <a:rPr lang="en-US" altLang="ko-KR" sz="2400" dirty="0"/>
              <a:t>14-11 : </a:t>
            </a:r>
            <a:r>
              <a:rPr lang="ko-KR" altLang="en-US" sz="2400" dirty="0" err="1"/>
              <a:t>탭팬</a:t>
            </a:r>
            <a:r>
              <a:rPr lang="ko-KR" altLang="en-US" sz="2400" dirty="0"/>
              <a:t> 만들기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000496" y="214290"/>
            <a:ext cx="5036000" cy="65556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import </a:t>
            </a:r>
            <a:r>
              <a:rPr lang="en-US" altLang="ko-KR" sz="1000" dirty="0" err="1"/>
              <a:t>javax.swing</a:t>
            </a:r>
            <a:r>
              <a:rPr lang="en-US" altLang="ko-KR" sz="1000" dirty="0"/>
              <a:t>.*;</a:t>
            </a:r>
          </a:p>
          <a:p>
            <a:pPr defTabSz="180000"/>
            <a:r>
              <a:rPr lang="en-US" altLang="ko-KR" sz="1000" dirty="0"/>
              <a:t>import java.awt.*;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b="1" dirty="0"/>
              <a:t>public class </a:t>
            </a:r>
            <a:r>
              <a:rPr lang="en-US" altLang="ko-KR" sz="1000" b="1" dirty="0" err="1"/>
              <a:t>TabbedPaneEx</a:t>
            </a:r>
            <a:r>
              <a:rPr lang="en-US" altLang="ko-KR" sz="1000" b="1" dirty="0"/>
              <a:t> extends </a:t>
            </a:r>
            <a:r>
              <a:rPr lang="en-US" altLang="ko-KR" sz="1000" b="1" dirty="0" err="1"/>
              <a:t>JFrame</a:t>
            </a:r>
            <a:r>
              <a:rPr lang="en-US" altLang="ko-KR" sz="1000" b="1" dirty="0"/>
              <a:t>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/>
              <a:t>	public </a:t>
            </a:r>
            <a:r>
              <a:rPr lang="en-US" altLang="ko-KR" sz="1000" dirty="0" err="1"/>
              <a:t>TabbedPaneEx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setTitle</a:t>
            </a:r>
            <a:r>
              <a:rPr lang="en-US" altLang="ko-KR" sz="1000" dirty="0"/>
              <a:t>(“</a:t>
            </a:r>
            <a:r>
              <a:rPr lang="ko-KR" altLang="en-US" sz="1000" dirty="0" err="1"/>
              <a:t>탭팬</a:t>
            </a:r>
            <a:r>
              <a:rPr lang="ko-KR" altLang="en-US" sz="1000" dirty="0"/>
              <a:t> 만들기  예제</a:t>
            </a:r>
            <a:r>
              <a:rPr lang="en-US" altLang="ko-KR" sz="1000" dirty="0"/>
              <a:t>");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setDefaultCloseOperation</a:t>
            </a:r>
            <a:r>
              <a:rPr lang="en-US" altLang="ko-KR" sz="1000" dirty="0"/>
              <a:t>(</a:t>
            </a:r>
            <a:r>
              <a:rPr lang="en-US" altLang="ko-KR" sz="1000" dirty="0" err="1"/>
              <a:t>JFrame.</a:t>
            </a:r>
            <a:r>
              <a:rPr lang="en-US" altLang="ko-KR" sz="1000" i="1" dirty="0" err="1"/>
              <a:t>EXIT_ON_CLOSE</a:t>
            </a:r>
            <a:r>
              <a:rPr lang="en-US" altLang="ko-KR" sz="1000" i="1" dirty="0"/>
              <a:t>);</a:t>
            </a:r>
          </a:p>
          <a:p>
            <a:pPr defTabSz="180000"/>
            <a:r>
              <a:rPr lang="en-US" altLang="ko-KR" sz="1000" i="1" dirty="0"/>
              <a:t>		</a:t>
            </a:r>
            <a:r>
              <a:rPr lang="en-US" altLang="ko-KR" sz="1000" dirty="0"/>
              <a:t>Container c = </a:t>
            </a:r>
            <a:r>
              <a:rPr lang="en-US" altLang="ko-KR" sz="1000" dirty="0" err="1"/>
              <a:t>getContentPane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JTabbedPane</a:t>
            </a:r>
            <a:r>
              <a:rPr lang="en-US" altLang="ko-KR" sz="1000" dirty="0"/>
              <a:t> pane = </a:t>
            </a:r>
            <a:r>
              <a:rPr lang="en-US" altLang="ko-KR" sz="1000" dirty="0" err="1"/>
              <a:t>createTabbedPane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b="1" dirty="0"/>
              <a:t>		</a:t>
            </a:r>
            <a:r>
              <a:rPr lang="en-US" altLang="ko-KR" sz="1000" b="1" dirty="0" err="1"/>
              <a:t>c.add</a:t>
            </a:r>
            <a:r>
              <a:rPr lang="en-US" altLang="ko-KR" sz="1000" b="1" dirty="0"/>
              <a:t>(pane, </a:t>
            </a:r>
            <a:r>
              <a:rPr lang="en-US" altLang="ko-KR" sz="1000" b="1" dirty="0" err="1"/>
              <a:t>BorderLayout.CENTER</a:t>
            </a:r>
            <a:r>
              <a:rPr lang="en-US" altLang="ko-KR" sz="1000" b="1" dirty="0"/>
              <a:t>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setSize</a:t>
            </a:r>
            <a:r>
              <a:rPr lang="en-US" altLang="ko-KR" sz="1000" dirty="0"/>
              <a:t>(250,250);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setVisible</a:t>
            </a:r>
            <a:r>
              <a:rPr lang="en-US" altLang="ko-KR" sz="1000" dirty="0"/>
              <a:t>(true);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	</a:t>
            </a:r>
          </a:p>
          <a:p>
            <a:pPr defTabSz="180000"/>
            <a:r>
              <a:rPr lang="en-US" altLang="ko-KR" sz="1000" b="1" dirty="0"/>
              <a:t>	</a:t>
            </a:r>
            <a:r>
              <a:rPr lang="en-US" altLang="ko-KR" sz="1000" dirty="0"/>
              <a:t>private </a:t>
            </a:r>
            <a:r>
              <a:rPr lang="en-US" altLang="ko-KR" sz="1000" dirty="0" err="1"/>
              <a:t>JTabbedPane</a:t>
            </a:r>
            <a:r>
              <a:rPr lang="en-US" altLang="ko-KR" sz="1000" dirty="0"/>
              <a:t> </a:t>
            </a:r>
            <a:r>
              <a:rPr lang="en-US" altLang="ko-KR" sz="1000" dirty="0" err="1"/>
              <a:t>createTabbedPane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b="1" dirty="0" err="1"/>
              <a:t>JTabbedPane</a:t>
            </a:r>
            <a:r>
              <a:rPr lang="en-US" altLang="ko-KR" sz="1000" b="1" dirty="0"/>
              <a:t> pane = new </a:t>
            </a:r>
            <a:r>
              <a:rPr lang="en-US" altLang="ko-KR" sz="1000" b="1" dirty="0" err="1"/>
              <a:t>JTabbedPane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JTabbedPane.LEFT</a:t>
            </a:r>
            <a:r>
              <a:rPr lang="en-US" altLang="ko-KR" sz="1000" b="1" dirty="0"/>
              <a:t>);</a:t>
            </a:r>
          </a:p>
          <a:p>
            <a:pPr defTabSz="180000"/>
            <a:r>
              <a:rPr lang="en-US" altLang="ko-KR" sz="1000" b="1" dirty="0"/>
              <a:t>		</a:t>
            </a:r>
            <a:r>
              <a:rPr lang="en-US" altLang="ko-KR" sz="1000" b="1" dirty="0" err="1"/>
              <a:t>pane.addTab</a:t>
            </a:r>
            <a:r>
              <a:rPr lang="en-US" altLang="ko-KR" sz="1000" b="1" dirty="0"/>
              <a:t>("tab1", new </a:t>
            </a:r>
            <a:r>
              <a:rPr lang="en-US" altLang="ko-KR" sz="1000" b="1" dirty="0" err="1"/>
              <a:t>JLabel</a:t>
            </a:r>
            <a:r>
              <a:rPr lang="en-US" altLang="ko-KR" sz="1000" b="1" dirty="0"/>
              <a:t>(new </a:t>
            </a:r>
            <a:r>
              <a:rPr lang="en-US" altLang="ko-KR" sz="1000" b="1" dirty="0" err="1"/>
              <a:t>ImageIcon</a:t>
            </a:r>
            <a:r>
              <a:rPr lang="en-US" altLang="ko-KR" sz="1000" b="1" dirty="0"/>
              <a:t>("images/img1.jpg")));</a:t>
            </a:r>
          </a:p>
          <a:p>
            <a:pPr defTabSz="180000"/>
            <a:r>
              <a:rPr lang="en-US" altLang="ko-KR" sz="1000" b="1" dirty="0"/>
              <a:t>		</a:t>
            </a:r>
            <a:r>
              <a:rPr lang="en-US" altLang="ko-KR" sz="1000" b="1" dirty="0" err="1"/>
              <a:t>pane.addTab</a:t>
            </a:r>
            <a:r>
              <a:rPr lang="en-US" altLang="ko-KR" sz="1000" b="1" dirty="0"/>
              <a:t>("tab2", new </a:t>
            </a:r>
            <a:r>
              <a:rPr lang="en-US" altLang="ko-KR" sz="1000" b="1" dirty="0" err="1"/>
              <a:t>JLabel</a:t>
            </a:r>
            <a:r>
              <a:rPr lang="en-US" altLang="ko-KR" sz="1000" b="1" dirty="0"/>
              <a:t>(new </a:t>
            </a:r>
            <a:r>
              <a:rPr lang="en-US" altLang="ko-KR" sz="1000" b="1" dirty="0" err="1"/>
              <a:t>ImageIcon</a:t>
            </a:r>
            <a:r>
              <a:rPr lang="en-US" altLang="ko-KR" sz="1000" b="1" dirty="0"/>
              <a:t>("images/img2.jpg")));</a:t>
            </a:r>
          </a:p>
          <a:p>
            <a:pPr defTabSz="180000"/>
            <a:r>
              <a:rPr lang="en-US" altLang="ko-KR" sz="1000" b="1" dirty="0"/>
              <a:t>		</a:t>
            </a:r>
            <a:r>
              <a:rPr lang="en-US" altLang="ko-KR" sz="1000" b="1" dirty="0" err="1"/>
              <a:t>pane.addTab</a:t>
            </a:r>
            <a:r>
              <a:rPr lang="en-US" altLang="ko-KR" sz="1000" b="1" dirty="0"/>
              <a:t>("tab3", new </a:t>
            </a:r>
            <a:r>
              <a:rPr lang="en-US" altLang="ko-KR" sz="1000" b="1" dirty="0" err="1"/>
              <a:t>MyPanel</a:t>
            </a:r>
            <a:r>
              <a:rPr lang="en-US" altLang="ko-KR" sz="1000" b="1" dirty="0"/>
              <a:t>());</a:t>
            </a:r>
          </a:p>
          <a:p>
            <a:pPr defTabSz="180000"/>
            <a:r>
              <a:rPr lang="en-US" altLang="ko-KR" sz="1000" dirty="0"/>
              <a:t>		return pane;	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/>
              <a:t>class </a:t>
            </a:r>
            <a:r>
              <a:rPr lang="en-US" altLang="ko-KR" sz="1000" b="1" dirty="0" err="1"/>
              <a:t>MyPanel</a:t>
            </a:r>
            <a:r>
              <a:rPr lang="en-US" altLang="ko-KR" sz="1000" b="1" dirty="0"/>
              <a:t> extends </a:t>
            </a:r>
            <a:r>
              <a:rPr lang="en-US" altLang="ko-KR" sz="1000" b="1" dirty="0" err="1"/>
              <a:t>JPanel</a:t>
            </a:r>
            <a:r>
              <a:rPr lang="en-US" altLang="ko-KR" sz="1000" b="1" dirty="0"/>
              <a:t>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/>
              <a:t>		public </a:t>
            </a:r>
            <a:r>
              <a:rPr lang="en-US" altLang="ko-KR" sz="1000" dirty="0" err="1"/>
              <a:t>MyPanel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/>
              <a:t>			</a:t>
            </a:r>
            <a:r>
              <a:rPr lang="en-US" altLang="ko-KR" sz="1000" b="1" dirty="0" err="1"/>
              <a:t>this.setBackground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Color.YELLOW</a:t>
            </a:r>
            <a:r>
              <a:rPr lang="en-US" altLang="ko-KR" sz="1000" b="1" dirty="0"/>
              <a:t>);</a:t>
            </a:r>
          </a:p>
          <a:p>
            <a:pPr defTabSz="180000"/>
            <a:r>
              <a:rPr lang="en-US" altLang="ko-KR" sz="1000" dirty="0"/>
              <a:t>		}</a:t>
            </a:r>
          </a:p>
          <a:p>
            <a:pPr defTabSz="180000"/>
            <a:r>
              <a:rPr lang="en-US" altLang="ko-KR" sz="1000" dirty="0"/>
              <a:t>		public void </a:t>
            </a:r>
            <a:r>
              <a:rPr lang="en-US" altLang="ko-KR" sz="1000" dirty="0" err="1"/>
              <a:t>paintComponent</a:t>
            </a:r>
            <a:r>
              <a:rPr lang="en-US" altLang="ko-KR" sz="1000" dirty="0"/>
              <a:t>(Graphics g) {</a:t>
            </a:r>
          </a:p>
          <a:p>
            <a:pPr defTabSz="180000"/>
            <a:r>
              <a:rPr lang="en-US" altLang="ko-KR" sz="1000" dirty="0"/>
              <a:t>			</a:t>
            </a:r>
            <a:r>
              <a:rPr lang="en-US" altLang="ko-KR" sz="1000" dirty="0" err="1"/>
              <a:t>super.paintComponent</a:t>
            </a:r>
            <a:r>
              <a:rPr lang="en-US" altLang="ko-KR" sz="1000" dirty="0"/>
              <a:t>(g);			</a:t>
            </a:r>
          </a:p>
          <a:p>
            <a:pPr defTabSz="180000"/>
            <a:r>
              <a:rPr lang="en-US" altLang="ko-KR" sz="1000" dirty="0"/>
              <a:t>			</a:t>
            </a:r>
            <a:r>
              <a:rPr lang="en-US" altLang="ko-KR" sz="1000" dirty="0" err="1"/>
              <a:t>g.setColor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Color.RED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		</a:t>
            </a:r>
            <a:r>
              <a:rPr lang="en-US" altLang="ko-KR" sz="1000" dirty="0" err="1"/>
              <a:t>g.fillRect</a:t>
            </a:r>
            <a:r>
              <a:rPr lang="en-US" altLang="ko-KR" sz="1000" dirty="0"/>
              <a:t>(10,10,50,50);</a:t>
            </a:r>
          </a:p>
          <a:p>
            <a:pPr defTabSz="180000"/>
            <a:r>
              <a:rPr lang="en-US" altLang="ko-KR" sz="1000" dirty="0"/>
              <a:t>			</a:t>
            </a:r>
            <a:r>
              <a:rPr lang="en-US" altLang="ko-KR" sz="1000" dirty="0" err="1"/>
              <a:t>g.setColor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Color.BLUE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		</a:t>
            </a:r>
            <a:r>
              <a:rPr lang="en-US" altLang="ko-KR" sz="1000" dirty="0" err="1"/>
              <a:t>g.fillOval</a:t>
            </a:r>
            <a:r>
              <a:rPr lang="en-US" altLang="ko-KR" sz="1000" dirty="0"/>
              <a:t>(10,70,50,50);</a:t>
            </a:r>
          </a:p>
          <a:p>
            <a:pPr defTabSz="180000"/>
            <a:r>
              <a:rPr lang="en-US" altLang="ko-KR" sz="1000" dirty="0"/>
              <a:t>			</a:t>
            </a:r>
            <a:r>
              <a:rPr lang="en-US" altLang="ko-KR" sz="1000" dirty="0" err="1"/>
              <a:t>g.setColor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Color.BLACK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		</a:t>
            </a:r>
            <a:r>
              <a:rPr lang="en-US" altLang="ko-KR" sz="1000" dirty="0" err="1"/>
              <a:t>g.drawString</a:t>
            </a:r>
            <a:r>
              <a:rPr lang="en-US" altLang="ko-KR" sz="1000" dirty="0"/>
              <a:t>("tab 3</a:t>
            </a:r>
            <a:r>
              <a:rPr lang="ko-KR" altLang="en-US" sz="1000" dirty="0"/>
              <a:t>에 들어가는 </a:t>
            </a:r>
            <a:r>
              <a:rPr lang="en-US" altLang="ko-KR" sz="1000" dirty="0" err="1"/>
              <a:t>JPanel</a:t>
            </a:r>
            <a:r>
              <a:rPr lang="en-US" altLang="ko-KR" sz="1000" dirty="0"/>
              <a:t> </a:t>
            </a:r>
            <a:r>
              <a:rPr lang="ko-KR" altLang="en-US" sz="1000" dirty="0"/>
              <a:t>입니다</a:t>
            </a:r>
            <a:r>
              <a:rPr lang="en-US" altLang="ko-KR" sz="1000" dirty="0"/>
              <a:t>.", 30, 50);</a:t>
            </a:r>
          </a:p>
          <a:p>
            <a:pPr defTabSz="180000"/>
            <a:r>
              <a:rPr lang="en-US" altLang="ko-KR" sz="1000" dirty="0"/>
              <a:t>		}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	public static void main(String [] </a:t>
            </a:r>
            <a:r>
              <a:rPr lang="en-US" altLang="ko-KR" sz="1000" dirty="0" err="1"/>
              <a:t>args</a:t>
            </a:r>
            <a:r>
              <a:rPr lang="en-US" altLang="ko-KR" sz="1000" dirty="0"/>
              <a:t>) {</a:t>
            </a:r>
          </a:p>
          <a:p>
            <a:pPr defTabSz="180000"/>
            <a:r>
              <a:rPr lang="en-US" altLang="ko-KR" sz="1000" dirty="0"/>
              <a:t>		new </a:t>
            </a:r>
            <a:r>
              <a:rPr lang="en-US" altLang="ko-KR" sz="1000" dirty="0" err="1"/>
              <a:t>TabbedPaneEx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} </a:t>
            </a:r>
            <a:endParaRPr lang="ko-KR" altLang="en-US" sz="1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692" y="4691588"/>
            <a:ext cx="1908588" cy="186979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700088"/>
            <a:ext cx="1908588" cy="186979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708920"/>
            <a:ext cx="1908588" cy="186979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43911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14-12 : </a:t>
            </a:r>
            <a:r>
              <a:rPr lang="ko-KR" altLang="en-US" dirty="0"/>
              <a:t>오디오 재생</a:t>
            </a:r>
            <a:r>
              <a:rPr lang="en-US" altLang="ko-KR" dirty="0"/>
              <a:t>/</a:t>
            </a:r>
            <a:r>
              <a:rPr lang="ko-KR" altLang="en-US" dirty="0"/>
              <a:t>중지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67544" y="1249496"/>
            <a:ext cx="8208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play, stop, play again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3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버튼을 가진 응용프로그램을 작성하고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애국가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.wav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파일을 연주하라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애국가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.wav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는 프로젝트 폴더 밑의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audio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폴더에 있어야 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1772716"/>
            <a:ext cx="2391141" cy="103753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253917" y="2860625"/>
            <a:ext cx="3670011" cy="38087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/>
              <a:t>import </a:t>
            </a:r>
            <a:r>
              <a:rPr lang="en-US" altLang="ko-KR" sz="1050" dirty="0" err="1"/>
              <a:t>javax.sound.sampled</a:t>
            </a:r>
            <a:r>
              <a:rPr lang="en-US" altLang="ko-KR" sz="1050" dirty="0"/>
              <a:t>.*;</a:t>
            </a:r>
          </a:p>
          <a:p>
            <a:pPr defTabSz="180000"/>
            <a:r>
              <a:rPr lang="en-US" altLang="ko-KR" sz="1050" dirty="0"/>
              <a:t>import </a:t>
            </a:r>
            <a:r>
              <a:rPr lang="en-US" altLang="ko-KR" sz="1050" dirty="0" err="1"/>
              <a:t>javax.swing</a:t>
            </a:r>
            <a:r>
              <a:rPr lang="en-US" altLang="ko-KR" sz="1050" dirty="0"/>
              <a:t>.*;</a:t>
            </a:r>
          </a:p>
          <a:p>
            <a:pPr defTabSz="180000"/>
            <a:r>
              <a:rPr lang="en-US" altLang="ko-KR" sz="1050" dirty="0"/>
              <a:t>import </a:t>
            </a:r>
            <a:r>
              <a:rPr lang="en-US" altLang="ko-KR" sz="1050" dirty="0" err="1"/>
              <a:t>java.awt</a:t>
            </a:r>
            <a:r>
              <a:rPr lang="en-US" altLang="ko-KR" sz="1050" dirty="0"/>
              <a:t>.*;</a:t>
            </a:r>
          </a:p>
          <a:p>
            <a:pPr defTabSz="180000"/>
            <a:r>
              <a:rPr lang="en-US" altLang="ko-KR" sz="1050" dirty="0"/>
              <a:t>import </a:t>
            </a:r>
            <a:r>
              <a:rPr lang="en-US" altLang="ko-KR" sz="1050" dirty="0" err="1"/>
              <a:t>java.awt.event</a:t>
            </a:r>
            <a:r>
              <a:rPr lang="en-US" altLang="ko-KR" sz="1050" dirty="0"/>
              <a:t>.*;</a:t>
            </a:r>
          </a:p>
          <a:p>
            <a:pPr defTabSz="180000"/>
            <a:r>
              <a:rPr lang="en-US" altLang="ko-KR" sz="1050" dirty="0"/>
              <a:t>import java.io.*;</a:t>
            </a:r>
          </a:p>
          <a:p>
            <a:pPr defTabSz="180000"/>
            <a:r>
              <a:rPr lang="en-US" altLang="ko-KR" sz="1050" b="1" dirty="0"/>
              <a:t>public class </a:t>
            </a:r>
            <a:r>
              <a:rPr lang="en-US" altLang="ko-KR" sz="1050" b="1" dirty="0" err="1"/>
              <a:t>AudioEx</a:t>
            </a:r>
            <a:r>
              <a:rPr lang="en-US" altLang="ko-KR" sz="1050" b="1" dirty="0"/>
              <a:t> extends </a:t>
            </a:r>
            <a:r>
              <a:rPr lang="en-US" altLang="ko-KR" sz="1050" b="1" dirty="0" err="1"/>
              <a:t>JFrame</a:t>
            </a:r>
            <a:r>
              <a:rPr lang="en-US" altLang="ko-KR" sz="1050" b="1" dirty="0"/>
              <a:t> </a:t>
            </a:r>
            <a:r>
              <a:rPr lang="en-US" altLang="ko-KR" sz="1050" dirty="0"/>
              <a:t>{</a:t>
            </a:r>
          </a:p>
          <a:p>
            <a:pPr defTabSz="180000"/>
            <a:r>
              <a:rPr lang="en-US" altLang="ko-KR" sz="1050" dirty="0"/>
              <a:t>	private </a:t>
            </a:r>
            <a:r>
              <a:rPr lang="en-US" altLang="ko-KR" sz="1050" dirty="0" err="1"/>
              <a:t>JButton</a:t>
            </a:r>
            <a:r>
              <a:rPr lang="en-US" altLang="ko-KR" sz="1050" dirty="0"/>
              <a:t> </a:t>
            </a:r>
            <a:r>
              <a:rPr lang="en-US" altLang="ko-KR" sz="1050" dirty="0" err="1"/>
              <a:t>btns</a:t>
            </a:r>
            <a:r>
              <a:rPr lang="en-US" altLang="ko-KR" sz="1050" dirty="0"/>
              <a:t>[] = { new </a:t>
            </a:r>
            <a:r>
              <a:rPr lang="en-US" altLang="ko-KR" sz="1050" dirty="0" err="1"/>
              <a:t>JButton</a:t>
            </a:r>
            <a:r>
              <a:rPr lang="en-US" altLang="ko-KR" sz="1050" dirty="0"/>
              <a:t>("play"), </a:t>
            </a:r>
          </a:p>
          <a:p>
            <a:pPr defTabSz="180000"/>
            <a:r>
              <a:rPr lang="en-US" altLang="ko-KR" sz="1050" dirty="0"/>
              <a:t>			new </a:t>
            </a:r>
            <a:r>
              <a:rPr lang="en-US" altLang="ko-KR" sz="1050" dirty="0" err="1"/>
              <a:t>JButton</a:t>
            </a:r>
            <a:r>
              <a:rPr lang="en-US" altLang="ko-KR" sz="1050" dirty="0"/>
              <a:t>("stop"), new </a:t>
            </a:r>
            <a:r>
              <a:rPr lang="en-US" altLang="ko-KR" sz="1050" dirty="0" err="1"/>
              <a:t>JButton</a:t>
            </a:r>
            <a:r>
              <a:rPr lang="en-US" altLang="ko-KR" sz="1050" dirty="0"/>
              <a:t>("play again")};</a:t>
            </a:r>
          </a:p>
          <a:p>
            <a:pPr defTabSz="180000"/>
            <a:r>
              <a:rPr lang="en-US" altLang="ko-KR" sz="1050" dirty="0"/>
              <a:t>	private Clip </a:t>
            </a:r>
            <a:r>
              <a:rPr lang="en-US" altLang="ko-KR" sz="1050" dirty="0" err="1"/>
              <a:t>clip</a:t>
            </a:r>
            <a:r>
              <a:rPr lang="en-US" altLang="ko-KR" sz="1050" dirty="0"/>
              <a:t>;</a:t>
            </a:r>
          </a:p>
          <a:p>
            <a:pPr defTabSz="180000"/>
            <a:r>
              <a:rPr lang="en-US" altLang="ko-KR" sz="1050" dirty="0"/>
              <a:t>	public </a:t>
            </a:r>
            <a:r>
              <a:rPr lang="en-US" altLang="ko-KR" sz="1050" dirty="0" err="1"/>
              <a:t>AudioEx</a:t>
            </a:r>
            <a:r>
              <a:rPr lang="en-US" altLang="ko-KR" sz="1050" dirty="0"/>
              <a:t>() {</a:t>
            </a:r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dirty="0" err="1"/>
              <a:t>setTitle</a:t>
            </a:r>
            <a:r>
              <a:rPr lang="en-US" altLang="ko-KR" sz="1050" dirty="0"/>
              <a:t>("</a:t>
            </a:r>
            <a:r>
              <a:rPr lang="ko-KR" altLang="en-US" sz="1050" dirty="0"/>
              <a:t>오디오 제어</a:t>
            </a:r>
            <a:r>
              <a:rPr lang="en-US" altLang="ko-KR" sz="1050" dirty="0"/>
              <a:t>");</a:t>
            </a:r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dirty="0" err="1"/>
              <a:t>setDefaultCloseOperation</a:t>
            </a:r>
            <a:r>
              <a:rPr lang="en-US" altLang="ko-KR" sz="1050" dirty="0"/>
              <a:t>(</a:t>
            </a:r>
            <a:r>
              <a:rPr lang="en-US" altLang="ko-KR" sz="1050" dirty="0" err="1"/>
              <a:t>JFrame.EXIT_ON_CLOSE</a:t>
            </a:r>
            <a:r>
              <a:rPr lang="en-US" altLang="ko-KR" sz="1050" dirty="0"/>
              <a:t>);</a:t>
            </a:r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dirty="0" err="1"/>
              <a:t>setSize</a:t>
            </a:r>
            <a:r>
              <a:rPr lang="en-US" altLang="ko-KR" sz="1050" dirty="0"/>
              <a:t>(300,200);</a:t>
            </a:r>
          </a:p>
          <a:p>
            <a:pPr defTabSz="180000"/>
            <a:r>
              <a:rPr lang="en-US" altLang="ko-KR" sz="1050" dirty="0"/>
              <a:t>		Container c = </a:t>
            </a:r>
            <a:r>
              <a:rPr lang="en-US" altLang="ko-KR" sz="1050" dirty="0" err="1"/>
              <a:t>getContentPane</a:t>
            </a:r>
            <a:r>
              <a:rPr lang="en-US" altLang="ko-KR" sz="1050" dirty="0"/>
              <a:t>();</a:t>
            </a:r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dirty="0" err="1"/>
              <a:t>c.setLayout</a:t>
            </a:r>
            <a:r>
              <a:rPr lang="en-US" altLang="ko-KR" sz="1050" dirty="0"/>
              <a:t>(new </a:t>
            </a:r>
            <a:r>
              <a:rPr lang="en-US" altLang="ko-KR" sz="1050" dirty="0" err="1"/>
              <a:t>FlowLayout</a:t>
            </a:r>
            <a:r>
              <a:rPr lang="en-US" altLang="ko-KR" sz="1050" dirty="0"/>
              <a:t>());</a:t>
            </a:r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b="1" dirty="0" err="1"/>
              <a:t>MyActionListener</a:t>
            </a:r>
            <a:r>
              <a:rPr lang="en-US" altLang="ko-KR" sz="1050" b="1" dirty="0"/>
              <a:t> al = new </a:t>
            </a:r>
            <a:r>
              <a:rPr lang="en-US" altLang="ko-KR" sz="1050" b="1" dirty="0" err="1"/>
              <a:t>MyActionListener</a:t>
            </a:r>
            <a:r>
              <a:rPr lang="en-US" altLang="ko-KR" sz="1050" b="1" dirty="0"/>
              <a:t>();</a:t>
            </a:r>
          </a:p>
          <a:p>
            <a:pPr defTabSz="180000"/>
            <a:r>
              <a:rPr lang="en-US" altLang="ko-KR" sz="1050" dirty="0"/>
              <a:t>		for(</a:t>
            </a:r>
            <a:r>
              <a:rPr lang="en-US" altLang="ko-KR" sz="1050" dirty="0" err="1"/>
              <a:t>int</a:t>
            </a:r>
            <a:r>
              <a:rPr lang="en-US" altLang="ko-KR" sz="1050" dirty="0"/>
              <a:t> </a:t>
            </a:r>
            <a:r>
              <a:rPr lang="en-US" altLang="ko-KR" sz="1050" dirty="0" err="1"/>
              <a:t>i</a:t>
            </a:r>
            <a:r>
              <a:rPr lang="en-US" altLang="ko-KR" sz="1050" dirty="0"/>
              <a:t>=0; </a:t>
            </a:r>
            <a:r>
              <a:rPr lang="en-US" altLang="ko-KR" sz="1050" dirty="0" err="1"/>
              <a:t>i</a:t>
            </a:r>
            <a:r>
              <a:rPr lang="en-US" altLang="ko-KR" sz="1050" dirty="0"/>
              <a:t>&lt;</a:t>
            </a:r>
            <a:r>
              <a:rPr lang="en-US" altLang="ko-KR" sz="1050" dirty="0" err="1"/>
              <a:t>btns.length</a:t>
            </a:r>
            <a:r>
              <a:rPr lang="en-US" altLang="ko-KR" sz="1050" dirty="0"/>
              <a:t>; </a:t>
            </a:r>
            <a:r>
              <a:rPr lang="en-US" altLang="ko-KR" sz="1050" dirty="0" err="1"/>
              <a:t>i</a:t>
            </a:r>
            <a:r>
              <a:rPr lang="en-US" altLang="ko-KR" sz="1050" dirty="0"/>
              <a:t>++) {</a:t>
            </a:r>
          </a:p>
          <a:p>
            <a:pPr defTabSz="180000"/>
            <a:r>
              <a:rPr lang="en-US" altLang="ko-KR" sz="1050" dirty="0"/>
              <a:t>			</a:t>
            </a:r>
            <a:r>
              <a:rPr lang="en-US" altLang="ko-KR" sz="1050" dirty="0" err="1"/>
              <a:t>c.add</a:t>
            </a:r>
            <a:r>
              <a:rPr lang="en-US" altLang="ko-KR" sz="1050" dirty="0"/>
              <a:t>(</a:t>
            </a:r>
            <a:r>
              <a:rPr lang="en-US" altLang="ko-KR" sz="1050" dirty="0" err="1"/>
              <a:t>btns</a:t>
            </a:r>
            <a:r>
              <a:rPr lang="en-US" altLang="ko-KR" sz="1050" dirty="0"/>
              <a:t>[</a:t>
            </a:r>
            <a:r>
              <a:rPr lang="en-US" altLang="ko-KR" sz="1050" dirty="0" err="1"/>
              <a:t>i</a:t>
            </a:r>
            <a:r>
              <a:rPr lang="en-US" altLang="ko-KR" sz="1050" dirty="0"/>
              <a:t>]);</a:t>
            </a:r>
          </a:p>
          <a:p>
            <a:pPr defTabSz="180000"/>
            <a:r>
              <a:rPr lang="en-US" altLang="ko-KR" sz="1050" dirty="0"/>
              <a:t>			</a:t>
            </a:r>
            <a:r>
              <a:rPr lang="en-US" altLang="ko-KR" sz="1050" b="1" dirty="0" err="1"/>
              <a:t>btns</a:t>
            </a:r>
            <a:r>
              <a:rPr lang="en-US" altLang="ko-KR" sz="1050" b="1" dirty="0"/>
              <a:t>[</a:t>
            </a:r>
            <a:r>
              <a:rPr lang="en-US" altLang="ko-KR" sz="1050" b="1" dirty="0" err="1"/>
              <a:t>i</a:t>
            </a:r>
            <a:r>
              <a:rPr lang="en-US" altLang="ko-KR" sz="1050" b="1" dirty="0"/>
              <a:t>].</a:t>
            </a:r>
            <a:r>
              <a:rPr lang="en-US" altLang="ko-KR" sz="1050" b="1" dirty="0" err="1"/>
              <a:t>addActionListener</a:t>
            </a:r>
            <a:r>
              <a:rPr lang="en-US" altLang="ko-KR" sz="1050" b="1" dirty="0"/>
              <a:t>(al);</a:t>
            </a:r>
            <a:endParaRPr lang="ko-KR" altLang="en-US" sz="1050" b="1" dirty="0"/>
          </a:p>
          <a:p>
            <a:pPr defTabSz="180000"/>
            <a:r>
              <a:rPr lang="en-US" altLang="ko-KR" sz="1050" dirty="0"/>
              <a:t>		}</a:t>
            </a:r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dirty="0" err="1"/>
              <a:t>setVisible</a:t>
            </a:r>
            <a:r>
              <a:rPr lang="en-US" altLang="ko-KR" sz="1050" dirty="0"/>
              <a:t>(true);</a:t>
            </a:r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b="1" dirty="0" err="1"/>
              <a:t>loadAudio</a:t>
            </a:r>
            <a:r>
              <a:rPr lang="en-US" altLang="ko-KR" sz="1050" b="1" dirty="0"/>
              <a:t>("audio/</a:t>
            </a:r>
            <a:r>
              <a:rPr lang="ko-KR" altLang="en-US" sz="1050" b="1" dirty="0"/>
              <a:t>애국가</a:t>
            </a:r>
            <a:r>
              <a:rPr lang="en-US" altLang="ko-KR" sz="1050" b="1" dirty="0"/>
              <a:t>1</a:t>
            </a:r>
            <a:r>
              <a:rPr lang="ko-KR" altLang="en-US" sz="1050" b="1" dirty="0"/>
              <a:t>절</a:t>
            </a:r>
            <a:r>
              <a:rPr lang="en-US" altLang="ko-KR" sz="1050" b="1" dirty="0"/>
              <a:t>.wav");</a:t>
            </a:r>
          </a:p>
          <a:p>
            <a:pPr defTabSz="180000"/>
            <a:r>
              <a:rPr lang="en-US" altLang="ko-KR" sz="1050" dirty="0"/>
              <a:t>	}</a:t>
            </a:r>
            <a:endParaRPr lang="ko-KR" altLang="en-US" sz="1050" dirty="0"/>
          </a:p>
        </p:txBody>
      </p:sp>
      <p:sp>
        <p:nvSpPr>
          <p:cNvPr id="8" name="직사각형 7"/>
          <p:cNvSpPr/>
          <p:nvPr/>
        </p:nvSpPr>
        <p:spPr>
          <a:xfrm>
            <a:off x="4283968" y="1973015"/>
            <a:ext cx="4572000" cy="47782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/>
              <a:t>	</a:t>
            </a:r>
            <a:r>
              <a:rPr lang="en-US" altLang="ko-KR" sz="1050" b="1" dirty="0"/>
              <a:t>private void </a:t>
            </a:r>
            <a:r>
              <a:rPr lang="en-US" altLang="ko-KR" sz="1050" b="1" dirty="0" err="1"/>
              <a:t>loadAudio</a:t>
            </a:r>
            <a:r>
              <a:rPr lang="en-US" altLang="ko-KR" sz="1050" b="1" dirty="0"/>
              <a:t>(String </a:t>
            </a:r>
            <a:r>
              <a:rPr lang="en-US" altLang="ko-KR" sz="1050" b="1" dirty="0" err="1"/>
              <a:t>pathName</a:t>
            </a:r>
            <a:r>
              <a:rPr lang="en-US" altLang="ko-KR" sz="1050" b="1" dirty="0"/>
              <a:t>) </a:t>
            </a:r>
            <a:r>
              <a:rPr lang="en-US" altLang="ko-KR" sz="1050" dirty="0"/>
              <a:t>{</a:t>
            </a:r>
          </a:p>
          <a:p>
            <a:pPr defTabSz="180000"/>
            <a:r>
              <a:rPr lang="en-US" altLang="ko-KR" sz="1050" dirty="0"/>
              <a:t>		try {</a:t>
            </a:r>
          </a:p>
          <a:p>
            <a:pPr defTabSz="180000"/>
            <a:r>
              <a:rPr lang="en-US" altLang="ko-KR" sz="1050" dirty="0"/>
              <a:t>			</a:t>
            </a:r>
            <a:r>
              <a:rPr lang="en-US" altLang="ko-KR" sz="1050" b="1" dirty="0"/>
              <a:t>clip = </a:t>
            </a:r>
            <a:r>
              <a:rPr lang="en-US" altLang="ko-KR" sz="1050" b="1" dirty="0" err="1"/>
              <a:t>AudioSystem.getClip</a:t>
            </a:r>
            <a:r>
              <a:rPr lang="en-US" altLang="ko-KR" sz="1050" b="1" dirty="0"/>
              <a:t>(); </a:t>
            </a:r>
            <a:r>
              <a:rPr lang="en-US" altLang="ko-KR" sz="1050" dirty="0"/>
              <a:t>// </a:t>
            </a:r>
            <a:r>
              <a:rPr lang="ko-KR" altLang="en-US" sz="1050" dirty="0"/>
              <a:t>비어있는 오디오 클립 만들기</a:t>
            </a:r>
          </a:p>
          <a:p>
            <a:pPr defTabSz="180000"/>
            <a:r>
              <a:rPr lang="en-US" altLang="ko-KR" sz="1050" dirty="0"/>
              <a:t>			File </a:t>
            </a:r>
            <a:r>
              <a:rPr lang="en-US" altLang="ko-KR" sz="1050" dirty="0" err="1"/>
              <a:t>audioFile</a:t>
            </a:r>
            <a:r>
              <a:rPr lang="en-US" altLang="ko-KR" sz="1050" dirty="0"/>
              <a:t> = new File(</a:t>
            </a:r>
            <a:r>
              <a:rPr lang="en-US" altLang="ko-KR" sz="1050" dirty="0" err="1"/>
              <a:t>pathName</a:t>
            </a:r>
            <a:r>
              <a:rPr lang="en-US" altLang="ko-KR" sz="1050" dirty="0"/>
              <a:t>); // </a:t>
            </a:r>
            <a:r>
              <a:rPr lang="ko-KR" altLang="en-US" sz="1050" dirty="0"/>
              <a:t>오디오 파일의 경로명</a:t>
            </a:r>
          </a:p>
          <a:p>
            <a:pPr defTabSz="180000"/>
            <a:r>
              <a:rPr lang="en-US" altLang="ko-KR" sz="1050" dirty="0"/>
              <a:t>			</a:t>
            </a:r>
            <a:r>
              <a:rPr lang="en-US" altLang="ko-KR" sz="1050" b="1" dirty="0" err="1"/>
              <a:t>AudioInputStream</a:t>
            </a:r>
            <a:r>
              <a:rPr lang="en-US" altLang="ko-KR" sz="1050" b="1" dirty="0"/>
              <a:t> </a:t>
            </a:r>
            <a:r>
              <a:rPr lang="en-US" altLang="ko-KR" sz="1050" b="1" dirty="0" err="1"/>
              <a:t>audioStream</a:t>
            </a:r>
            <a:r>
              <a:rPr lang="en-US" altLang="ko-KR" sz="1050" b="1" dirty="0"/>
              <a:t> =</a:t>
            </a:r>
          </a:p>
          <a:p>
            <a:pPr defTabSz="180000"/>
            <a:r>
              <a:rPr lang="en-US" altLang="ko-KR" sz="1050" b="1" dirty="0"/>
              <a:t>				</a:t>
            </a:r>
            <a:r>
              <a:rPr lang="en-US" altLang="ko-KR" sz="1050" b="1" dirty="0" err="1"/>
              <a:t>AudioSystem.getAudioInputStream</a:t>
            </a:r>
            <a:r>
              <a:rPr lang="en-US" altLang="ko-KR" sz="1050" b="1" dirty="0"/>
              <a:t>(</a:t>
            </a:r>
            <a:r>
              <a:rPr lang="en-US" altLang="ko-KR" sz="1050" b="1" dirty="0" err="1"/>
              <a:t>audioFile</a:t>
            </a:r>
            <a:r>
              <a:rPr lang="en-US" altLang="ko-KR" sz="1050" b="1" dirty="0"/>
              <a:t>);</a:t>
            </a:r>
            <a:endParaRPr lang="ko-KR" altLang="en-US" sz="1050" b="1" dirty="0"/>
          </a:p>
          <a:p>
            <a:pPr defTabSz="180000"/>
            <a:r>
              <a:rPr lang="en-US" altLang="ko-KR" sz="1050" b="1" dirty="0"/>
              <a:t>			</a:t>
            </a:r>
            <a:r>
              <a:rPr lang="en-US" altLang="ko-KR" sz="1050" b="1" dirty="0" err="1"/>
              <a:t>clip.open</a:t>
            </a:r>
            <a:r>
              <a:rPr lang="en-US" altLang="ko-KR" sz="1050" b="1" dirty="0"/>
              <a:t>(</a:t>
            </a:r>
            <a:r>
              <a:rPr lang="en-US" altLang="ko-KR" sz="1050" b="1" dirty="0" err="1"/>
              <a:t>audioStream</a:t>
            </a:r>
            <a:r>
              <a:rPr lang="en-US" altLang="ko-KR" sz="1050" b="1" dirty="0"/>
              <a:t>); </a:t>
            </a:r>
            <a:r>
              <a:rPr lang="en-US" altLang="ko-KR" sz="1050" dirty="0"/>
              <a:t>// </a:t>
            </a:r>
            <a:r>
              <a:rPr lang="ko-KR" altLang="en-US" sz="1050" dirty="0"/>
              <a:t>재생할 오디오 </a:t>
            </a:r>
            <a:r>
              <a:rPr lang="ko-KR" altLang="en-US" sz="1050" dirty="0" err="1"/>
              <a:t>스트림</a:t>
            </a:r>
            <a:r>
              <a:rPr lang="ko-KR" altLang="en-US" sz="1050" dirty="0"/>
              <a:t> 열기</a:t>
            </a:r>
          </a:p>
          <a:p>
            <a:pPr defTabSz="180000"/>
            <a:r>
              <a:rPr lang="en-US" altLang="ko-KR" sz="1050" dirty="0"/>
              <a:t>		}</a:t>
            </a:r>
          </a:p>
          <a:p>
            <a:pPr defTabSz="180000"/>
            <a:r>
              <a:rPr lang="en-US" altLang="ko-KR" sz="1050" dirty="0"/>
              <a:t>		catch (</a:t>
            </a:r>
            <a:r>
              <a:rPr lang="en-US" altLang="ko-KR" sz="1050" dirty="0" err="1"/>
              <a:t>LineUnavailableException</a:t>
            </a:r>
            <a:r>
              <a:rPr lang="en-US" altLang="ko-KR" sz="1050" dirty="0"/>
              <a:t> e) { </a:t>
            </a:r>
            <a:r>
              <a:rPr lang="en-US" altLang="ko-KR" sz="1050" dirty="0" err="1"/>
              <a:t>e.printStackTrace</a:t>
            </a:r>
            <a:r>
              <a:rPr lang="en-US" altLang="ko-KR" sz="1050" dirty="0"/>
              <a:t>(); }</a:t>
            </a:r>
          </a:p>
          <a:p>
            <a:pPr defTabSz="180000"/>
            <a:r>
              <a:rPr lang="en-US" altLang="ko-KR" sz="1050" dirty="0"/>
              <a:t>		catch (</a:t>
            </a:r>
            <a:r>
              <a:rPr lang="en-US" altLang="ko-KR" sz="1050" dirty="0" err="1"/>
              <a:t>UnsupportedAudioFileException</a:t>
            </a:r>
            <a:r>
              <a:rPr lang="en-US" altLang="ko-KR" sz="1050" dirty="0"/>
              <a:t> e) { </a:t>
            </a:r>
            <a:r>
              <a:rPr lang="en-US" altLang="ko-KR" sz="1050" dirty="0" err="1"/>
              <a:t>e.printStackTrace</a:t>
            </a:r>
            <a:r>
              <a:rPr lang="en-US" altLang="ko-KR" sz="1050" dirty="0"/>
              <a:t>(); }</a:t>
            </a:r>
          </a:p>
          <a:p>
            <a:pPr defTabSz="180000"/>
            <a:r>
              <a:rPr lang="en-US" altLang="ko-KR" sz="1050" dirty="0"/>
              <a:t>		catch (</a:t>
            </a:r>
            <a:r>
              <a:rPr lang="en-US" altLang="ko-KR" sz="1050" dirty="0" err="1"/>
              <a:t>IOException</a:t>
            </a:r>
            <a:r>
              <a:rPr lang="en-US" altLang="ko-KR" sz="1050" dirty="0"/>
              <a:t> e) { </a:t>
            </a:r>
            <a:r>
              <a:rPr lang="en-US" altLang="ko-KR" sz="1050" dirty="0" err="1"/>
              <a:t>e.printStackTrace</a:t>
            </a:r>
            <a:r>
              <a:rPr lang="en-US" altLang="ko-KR" sz="1050" dirty="0"/>
              <a:t>(); }</a:t>
            </a:r>
          </a:p>
          <a:p>
            <a:pPr defTabSz="180000"/>
            <a:r>
              <a:rPr lang="en-US" altLang="ko-KR" sz="1050" dirty="0"/>
              <a:t>	}</a:t>
            </a:r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b="1" dirty="0"/>
              <a:t>class </a:t>
            </a:r>
            <a:r>
              <a:rPr lang="en-US" altLang="ko-KR" sz="1050" b="1" dirty="0" err="1"/>
              <a:t>MyActionListener</a:t>
            </a:r>
            <a:r>
              <a:rPr lang="en-US" altLang="ko-KR" sz="1050" b="1" dirty="0"/>
              <a:t> implements </a:t>
            </a:r>
            <a:r>
              <a:rPr lang="en-US" altLang="ko-KR" sz="1050" b="1" dirty="0" err="1"/>
              <a:t>ActionListener</a:t>
            </a:r>
            <a:r>
              <a:rPr lang="en-US" altLang="ko-KR" sz="1050" b="1" dirty="0"/>
              <a:t> </a:t>
            </a:r>
            <a:r>
              <a:rPr lang="en-US" altLang="ko-KR" sz="1050" dirty="0"/>
              <a:t>{</a:t>
            </a:r>
          </a:p>
          <a:p>
            <a:pPr defTabSz="180000"/>
            <a:r>
              <a:rPr lang="en-US" altLang="ko-KR" sz="1050" dirty="0"/>
              <a:t>		public void </a:t>
            </a:r>
            <a:r>
              <a:rPr lang="en-US" altLang="ko-KR" sz="1050" dirty="0" err="1"/>
              <a:t>actionPerformed</a:t>
            </a:r>
            <a:r>
              <a:rPr lang="en-US" altLang="ko-KR" sz="1050" dirty="0"/>
              <a:t>(</a:t>
            </a:r>
            <a:r>
              <a:rPr lang="en-US" altLang="ko-KR" sz="1050" dirty="0" err="1"/>
              <a:t>ActionEvent</a:t>
            </a:r>
            <a:r>
              <a:rPr lang="en-US" altLang="ko-KR" sz="1050" dirty="0"/>
              <a:t> e) {</a:t>
            </a:r>
          </a:p>
          <a:p>
            <a:pPr defTabSz="180000"/>
            <a:r>
              <a:rPr lang="en-US" altLang="ko-KR" sz="1050" dirty="0"/>
              <a:t>			switch(</a:t>
            </a:r>
            <a:r>
              <a:rPr lang="en-US" altLang="ko-KR" sz="1050" dirty="0" err="1"/>
              <a:t>e.getActionCommand</a:t>
            </a:r>
            <a:r>
              <a:rPr lang="en-US" altLang="ko-KR" sz="1050" dirty="0"/>
              <a:t>()) {</a:t>
            </a:r>
          </a:p>
          <a:p>
            <a:pPr defTabSz="180000"/>
            <a:r>
              <a:rPr lang="en-US" altLang="ko-KR" sz="1050" dirty="0"/>
              <a:t>				case "play": </a:t>
            </a:r>
            <a:r>
              <a:rPr lang="en-US" altLang="ko-KR" sz="1050" b="1" dirty="0" err="1"/>
              <a:t>clip.start</a:t>
            </a:r>
            <a:r>
              <a:rPr lang="en-US" altLang="ko-KR" sz="1050" b="1" dirty="0"/>
              <a:t>(); </a:t>
            </a:r>
            <a:r>
              <a:rPr lang="en-US" altLang="ko-KR" sz="1050" dirty="0"/>
              <a:t>// </a:t>
            </a:r>
            <a:r>
              <a:rPr lang="ko-KR" altLang="en-US" sz="1050" dirty="0"/>
              <a:t>오디오 재생 시작</a:t>
            </a:r>
          </a:p>
          <a:p>
            <a:pPr defTabSz="180000"/>
            <a:r>
              <a:rPr lang="en-US" altLang="ko-KR" sz="1050" dirty="0"/>
              <a:t>								break;</a:t>
            </a:r>
          </a:p>
          <a:p>
            <a:pPr defTabSz="180000"/>
            <a:r>
              <a:rPr lang="en-US" altLang="ko-KR" sz="1050" dirty="0"/>
              <a:t>				case "stop": </a:t>
            </a:r>
            <a:r>
              <a:rPr lang="en-US" altLang="ko-KR" sz="1050" b="1" dirty="0" err="1"/>
              <a:t>clip.stop</a:t>
            </a:r>
            <a:r>
              <a:rPr lang="en-US" altLang="ko-KR" sz="1050" b="1" dirty="0"/>
              <a:t>(); </a:t>
            </a:r>
            <a:r>
              <a:rPr lang="en-US" altLang="ko-KR" sz="1050" dirty="0"/>
              <a:t>// </a:t>
            </a:r>
            <a:r>
              <a:rPr lang="ko-KR" altLang="en-US" sz="1050" dirty="0"/>
              <a:t>오디오 재생 중단</a:t>
            </a:r>
          </a:p>
          <a:p>
            <a:pPr defTabSz="180000"/>
            <a:r>
              <a:rPr lang="en-US" altLang="ko-KR" sz="1050" dirty="0"/>
              <a:t>								break;</a:t>
            </a:r>
          </a:p>
          <a:p>
            <a:pPr defTabSz="180000"/>
            <a:r>
              <a:rPr lang="en-US" altLang="ko-KR" sz="1050" dirty="0"/>
              <a:t>				case "play again": </a:t>
            </a:r>
            <a:r>
              <a:rPr lang="en-US" altLang="ko-KR" sz="1050" b="1" dirty="0" err="1"/>
              <a:t>clip.setFramePosition</a:t>
            </a:r>
            <a:r>
              <a:rPr lang="en-US" altLang="ko-KR" sz="1050" b="1" dirty="0"/>
              <a:t>(0);</a:t>
            </a:r>
            <a:endParaRPr lang="ko-KR" altLang="en-US" sz="1050" b="1" dirty="0"/>
          </a:p>
          <a:p>
            <a:pPr defTabSz="180000"/>
            <a:r>
              <a:rPr lang="en-US" altLang="ko-KR" sz="1050" b="1" dirty="0"/>
              <a:t>										</a:t>
            </a:r>
            <a:r>
              <a:rPr lang="en-US" altLang="ko-KR" sz="1050" b="1" dirty="0" err="1"/>
              <a:t>clip.start</a:t>
            </a:r>
            <a:r>
              <a:rPr lang="en-US" altLang="ko-KR" sz="1050" b="1" dirty="0"/>
              <a:t>();</a:t>
            </a:r>
            <a:endParaRPr lang="ko-KR" altLang="en-US" sz="1050" b="1" dirty="0"/>
          </a:p>
          <a:p>
            <a:pPr defTabSz="180000"/>
            <a:r>
              <a:rPr lang="en-US" altLang="ko-KR" sz="1050" dirty="0"/>
              <a:t>										break;</a:t>
            </a:r>
          </a:p>
          <a:p>
            <a:pPr defTabSz="180000"/>
            <a:r>
              <a:rPr lang="en-US" altLang="ko-KR" sz="1050" dirty="0"/>
              <a:t>			}</a:t>
            </a:r>
          </a:p>
          <a:p>
            <a:pPr defTabSz="180000"/>
            <a:r>
              <a:rPr lang="en-US" altLang="ko-KR" sz="1050" dirty="0"/>
              <a:t>		}</a:t>
            </a:r>
          </a:p>
          <a:p>
            <a:pPr defTabSz="180000"/>
            <a:r>
              <a:rPr lang="en-US" altLang="ko-KR" sz="1050" dirty="0"/>
              <a:t>	}</a:t>
            </a:r>
          </a:p>
          <a:p>
            <a:pPr defTabSz="180000"/>
            <a:r>
              <a:rPr lang="en-US" altLang="ko-KR" sz="1050" dirty="0"/>
              <a:t>	public static void main(String [] </a:t>
            </a:r>
            <a:r>
              <a:rPr lang="en-US" altLang="ko-KR" sz="1050" dirty="0" err="1"/>
              <a:t>args</a:t>
            </a:r>
            <a:r>
              <a:rPr lang="en-US" altLang="ko-KR" sz="1050" dirty="0"/>
              <a:t>) {</a:t>
            </a:r>
          </a:p>
          <a:p>
            <a:pPr defTabSz="180000"/>
            <a:r>
              <a:rPr lang="en-US" altLang="ko-KR" sz="1050" dirty="0"/>
              <a:t>		new </a:t>
            </a:r>
            <a:r>
              <a:rPr lang="en-US" altLang="ko-KR" sz="1050" dirty="0" err="1"/>
              <a:t>AudioEx</a:t>
            </a:r>
            <a:r>
              <a:rPr lang="en-US" altLang="ko-KR" sz="1050" dirty="0"/>
              <a:t>();</a:t>
            </a:r>
          </a:p>
          <a:p>
            <a:pPr defTabSz="180000"/>
            <a:r>
              <a:rPr lang="en-US" altLang="ko-KR" sz="1050" dirty="0"/>
              <a:t>	}</a:t>
            </a:r>
          </a:p>
          <a:p>
            <a:pPr defTabSz="180000"/>
            <a:r>
              <a:rPr lang="en-US" altLang="ko-KR" sz="1050" dirty="0"/>
              <a:t>}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103493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오디오 클립에 </a:t>
            </a:r>
            <a:r>
              <a:rPr lang="en-US" altLang="ko-KR" dirty="0"/>
              <a:t>Line </a:t>
            </a:r>
            <a:r>
              <a:rPr lang="ko-KR" altLang="en-US" dirty="0"/>
              <a:t>이벤트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/>
              <a:t>Line </a:t>
            </a:r>
            <a:r>
              <a:rPr lang="ko-KR" altLang="en-US" sz="1800" dirty="0"/>
              <a:t>이벤트</a:t>
            </a:r>
            <a:endParaRPr lang="en-US" altLang="ko-KR" sz="1800" dirty="0"/>
          </a:p>
          <a:p>
            <a:pPr lvl="1"/>
            <a:r>
              <a:rPr lang="ko-KR" altLang="en-US" sz="1600" dirty="0"/>
              <a:t>오디오 재생 과정에서 오디오 클립</a:t>
            </a:r>
            <a:r>
              <a:rPr lang="en-US" altLang="ko-KR" sz="1600" dirty="0"/>
              <a:t>(Clip </a:t>
            </a:r>
            <a:r>
              <a:rPr lang="ko-KR" altLang="en-US" sz="1600" dirty="0"/>
              <a:t>객체</a:t>
            </a:r>
            <a:r>
              <a:rPr lang="en-US" altLang="ko-KR" sz="1600" dirty="0"/>
              <a:t>)</a:t>
            </a:r>
            <a:r>
              <a:rPr lang="ko-KR" altLang="en-US" sz="1600" dirty="0"/>
              <a:t>에 발생하는 이벤트</a:t>
            </a:r>
            <a:endParaRPr lang="en-US" altLang="ko-KR" sz="1600" dirty="0"/>
          </a:p>
          <a:p>
            <a:pPr lvl="2"/>
            <a:r>
              <a:rPr lang="ko-KR" altLang="en-US" sz="1400" dirty="0"/>
              <a:t>오디오가 재생을 시작할 때</a:t>
            </a:r>
            <a:endParaRPr lang="en-US" altLang="ko-KR" sz="1400" dirty="0"/>
          </a:p>
          <a:p>
            <a:pPr lvl="2"/>
            <a:r>
              <a:rPr lang="ko-KR" altLang="en-US" sz="1400" dirty="0"/>
              <a:t>재생이 중단되었을 때</a:t>
            </a:r>
            <a:endParaRPr lang="en-US" altLang="ko-KR" sz="1400" dirty="0"/>
          </a:p>
          <a:p>
            <a:pPr lvl="2"/>
            <a:r>
              <a:rPr lang="ko-KR" altLang="en-US" sz="1400" dirty="0"/>
              <a:t>오디오 클립이 닫혔을 때</a:t>
            </a:r>
            <a:endParaRPr lang="en-US" altLang="ko-KR" sz="1400" dirty="0"/>
          </a:p>
          <a:p>
            <a:r>
              <a:rPr lang="en-US" altLang="ko-KR" sz="1800" dirty="0" err="1"/>
              <a:t>LineListener</a:t>
            </a:r>
            <a:r>
              <a:rPr lang="en-US" altLang="ko-KR" sz="1800" dirty="0"/>
              <a:t> </a:t>
            </a:r>
            <a:r>
              <a:rPr lang="ko-KR" altLang="en-US" sz="1800" dirty="0"/>
              <a:t>인터페이스</a:t>
            </a:r>
            <a:endParaRPr lang="en-US" altLang="ko-KR" sz="18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r>
              <a:rPr lang="en-US" altLang="ko-KR" sz="1600" dirty="0" err="1"/>
              <a:t>LineEvent</a:t>
            </a:r>
            <a:r>
              <a:rPr lang="en-US" altLang="ko-KR" sz="1600" dirty="0"/>
              <a:t> </a:t>
            </a:r>
            <a:r>
              <a:rPr lang="ko-KR" altLang="en-US" sz="1600" dirty="0"/>
              <a:t>객체</a:t>
            </a:r>
            <a:r>
              <a:rPr lang="en-US" altLang="ko-KR" sz="1600" dirty="0"/>
              <a:t> </a:t>
            </a: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239" y="3356992"/>
            <a:ext cx="5688632" cy="61575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239" y="4221088"/>
            <a:ext cx="5739025" cy="241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17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/>
              <a:t>예제 </a:t>
            </a:r>
            <a:r>
              <a:rPr lang="en-US" altLang="ko-KR" sz="2800" dirty="0"/>
              <a:t>14-13 : </a:t>
            </a:r>
            <a:r>
              <a:rPr lang="ko-KR" altLang="en-US" sz="2800" dirty="0"/>
              <a:t>오디오 연주가 끝나면 </a:t>
            </a:r>
            <a:r>
              <a:rPr lang="ko-KR" altLang="en-US" sz="2800" dirty="0" err="1"/>
              <a:t>컨텐트팬의</a:t>
            </a:r>
            <a:r>
              <a:rPr lang="ko-KR" altLang="en-US" sz="2800" dirty="0"/>
              <a:t> 배경색을 </a:t>
            </a:r>
            <a:r>
              <a:rPr lang="en-US" altLang="ko-KR" sz="2800" dirty="0"/>
              <a:t>ORANGE </a:t>
            </a:r>
            <a:r>
              <a:rPr lang="ko-KR" altLang="en-US" sz="2800" dirty="0"/>
              <a:t>색으로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24675" y="1412776"/>
            <a:ext cx="84398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애국가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절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.wav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파일을 재생시키고 연주가 끝나면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컨텐트팬의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바탕색이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ORANGE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색으로 바뀌도록 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2204864"/>
            <a:ext cx="3024336" cy="151216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54" y="2204864"/>
            <a:ext cx="3024336" cy="151216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4572000" y="3732349"/>
            <a:ext cx="2557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애국가의 연주가 완전히 끝났을 때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3717032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애국가의 연주 중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38305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14-13 : </a:t>
            </a:r>
            <a:r>
              <a:rPr lang="ko-KR" altLang="en-US" dirty="0"/>
              <a:t>정답</a:t>
            </a:r>
            <a:r>
              <a:rPr lang="en-US" altLang="ko-KR" dirty="0"/>
              <a:t> </a:t>
            </a:r>
            <a:r>
              <a:rPr lang="ko-KR" altLang="en-US" dirty="0"/>
              <a:t>코드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79512" y="1413225"/>
            <a:ext cx="3816424" cy="43242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javax.sound.sampled</a:t>
            </a:r>
            <a:r>
              <a:rPr lang="en-US" altLang="ko-KR" sz="1100" dirty="0"/>
              <a:t>.*;</a:t>
            </a:r>
          </a:p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javax.swing</a:t>
            </a:r>
            <a:r>
              <a:rPr lang="en-US" altLang="ko-KR" sz="1100" dirty="0"/>
              <a:t>.*;</a:t>
            </a:r>
          </a:p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java.awt</a:t>
            </a:r>
            <a:r>
              <a:rPr lang="en-US" altLang="ko-KR" sz="1100" dirty="0"/>
              <a:t>.*;</a:t>
            </a:r>
          </a:p>
          <a:p>
            <a:pPr defTabSz="180000"/>
            <a:r>
              <a:rPr lang="en-US" altLang="ko-KR" sz="1100" dirty="0"/>
              <a:t>import java.io.*;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b="1" dirty="0"/>
              <a:t>public class </a:t>
            </a:r>
            <a:r>
              <a:rPr lang="en-US" altLang="ko-KR" sz="1100" b="1" dirty="0" err="1"/>
              <a:t>LineEventEx</a:t>
            </a:r>
            <a:r>
              <a:rPr lang="en-US" altLang="ko-KR" sz="1100" b="1" dirty="0"/>
              <a:t> extends </a:t>
            </a:r>
            <a:r>
              <a:rPr lang="en-US" altLang="ko-KR" sz="1100" b="1" dirty="0" err="1"/>
              <a:t>JFrame</a:t>
            </a:r>
            <a:r>
              <a:rPr lang="en-US" altLang="ko-KR" sz="1100" b="1" dirty="0"/>
              <a:t>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/>
              <a:t>private Clip </a:t>
            </a:r>
            <a:r>
              <a:rPr lang="en-US" altLang="ko-KR" sz="1100" b="1" dirty="0" err="1"/>
              <a:t>clip</a:t>
            </a:r>
            <a:r>
              <a:rPr lang="en-US" altLang="ko-KR" sz="1100" b="1" dirty="0"/>
              <a:t>;</a:t>
            </a:r>
          </a:p>
          <a:p>
            <a:pPr defTabSz="180000"/>
            <a:r>
              <a:rPr lang="en-US" altLang="ko-KR" sz="1100" dirty="0"/>
              <a:t>	private String song="audio/</a:t>
            </a:r>
            <a:r>
              <a:rPr lang="ko-KR" altLang="en-US" sz="1100" dirty="0"/>
              <a:t>애국가</a:t>
            </a:r>
            <a:r>
              <a:rPr lang="en-US" altLang="ko-KR" sz="1100" dirty="0"/>
              <a:t>1</a:t>
            </a:r>
            <a:r>
              <a:rPr lang="ko-KR" altLang="en-US" sz="1100" dirty="0"/>
              <a:t>절</a:t>
            </a:r>
            <a:r>
              <a:rPr lang="en-US" altLang="ko-KR" sz="1100" dirty="0"/>
              <a:t>.wav";</a:t>
            </a:r>
          </a:p>
          <a:p>
            <a:pPr defTabSz="180000"/>
            <a:r>
              <a:rPr lang="en-US" altLang="ko-KR" sz="1100" dirty="0"/>
              <a:t>	private </a:t>
            </a:r>
            <a:r>
              <a:rPr lang="en-US" altLang="ko-KR" sz="1100" dirty="0" err="1"/>
              <a:t>JLabel</a:t>
            </a:r>
            <a:r>
              <a:rPr lang="en-US" altLang="ko-KR" sz="1100" dirty="0"/>
              <a:t> label=new </a:t>
            </a:r>
            <a:r>
              <a:rPr lang="en-US" altLang="ko-KR" sz="1100" dirty="0" err="1"/>
              <a:t>JLabel</a:t>
            </a:r>
            <a:r>
              <a:rPr lang="en-US" altLang="ko-KR" sz="1100" dirty="0"/>
              <a:t>(song);</a:t>
            </a:r>
          </a:p>
          <a:p>
            <a:pPr defTabSz="180000"/>
            <a:r>
              <a:rPr lang="en-US" altLang="ko-KR" sz="1100" dirty="0"/>
              <a:t>	</a:t>
            </a:r>
          </a:p>
          <a:p>
            <a:pPr defTabSz="180000"/>
            <a:r>
              <a:rPr lang="en-US" altLang="ko-KR" sz="1100" dirty="0"/>
              <a:t>	public </a:t>
            </a:r>
            <a:r>
              <a:rPr lang="en-US" altLang="ko-KR" sz="1100" dirty="0" err="1"/>
              <a:t>LineEventEx</a:t>
            </a:r>
            <a:r>
              <a:rPr lang="en-US" altLang="ko-KR" sz="1100" dirty="0"/>
              <a:t>() {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setTitle</a:t>
            </a:r>
            <a:r>
              <a:rPr lang="en-US" altLang="ko-KR" sz="1100" dirty="0"/>
              <a:t>("</a:t>
            </a:r>
            <a:r>
              <a:rPr lang="ko-KR" altLang="en-US" sz="1100" dirty="0"/>
              <a:t>애국가 </a:t>
            </a:r>
            <a:r>
              <a:rPr lang="en-US" altLang="ko-KR" sz="1100" dirty="0"/>
              <a:t>1</a:t>
            </a:r>
            <a:r>
              <a:rPr lang="ko-KR" altLang="en-US" sz="1100" dirty="0"/>
              <a:t>절 연주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setDefaultCloseOperation</a:t>
            </a:r>
            <a:r>
              <a:rPr lang="en-US" altLang="ko-KR" sz="1100" dirty="0"/>
              <a:t>(</a:t>
            </a:r>
            <a:r>
              <a:rPr lang="en-US" altLang="ko-KR" sz="1100" dirty="0" err="1"/>
              <a:t>JFrame.EXIT_ON_CLOSE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/>
              <a:t>		Container c = </a:t>
            </a:r>
            <a:r>
              <a:rPr lang="en-US" altLang="ko-KR" sz="1100" dirty="0" err="1"/>
              <a:t>getContentPane</a:t>
            </a:r>
            <a:r>
              <a:rPr lang="en-US" altLang="ko-KR" sz="1100" dirty="0"/>
              <a:t>();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c.setLayout</a:t>
            </a:r>
            <a:r>
              <a:rPr lang="en-US" altLang="ko-KR" sz="1100" dirty="0"/>
              <a:t>(new </a:t>
            </a:r>
            <a:r>
              <a:rPr lang="en-US" altLang="ko-KR" sz="1100" dirty="0" err="1"/>
              <a:t>FlowLayout</a:t>
            </a:r>
            <a:r>
              <a:rPr lang="en-US" altLang="ko-KR" sz="1100" dirty="0"/>
              <a:t>());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c.setBackground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Color.YELLOW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c.add</a:t>
            </a:r>
            <a:r>
              <a:rPr lang="en-US" altLang="ko-KR" sz="1100" dirty="0"/>
              <a:t>(label);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setSize</a:t>
            </a:r>
            <a:r>
              <a:rPr lang="en-US" altLang="ko-KR" sz="1100" dirty="0"/>
              <a:t>(300,150);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setVisible</a:t>
            </a:r>
            <a:r>
              <a:rPr lang="en-US" altLang="ko-KR" sz="1100" dirty="0"/>
              <a:t>(true);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b="1" dirty="0" err="1"/>
              <a:t>loadAudio</a:t>
            </a:r>
            <a:r>
              <a:rPr lang="en-US" altLang="ko-KR" sz="1100" b="1" dirty="0"/>
              <a:t>(song);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endParaRPr lang="en-US" altLang="ko-KR" sz="1100" dirty="0"/>
          </a:p>
        </p:txBody>
      </p:sp>
      <p:sp>
        <p:nvSpPr>
          <p:cNvPr id="6" name="직사각형 5"/>
          <p:cNvSpPr/>
          <p:nvPr/>
        </p:nvSpPr>
        <p:spPr>
          <a:xfrm>
            <a:off x="4283968" y="1412776"/>
            <a:ext cx="4680520" cy="53399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/>
              <a:t>private void </a:t>
            </a:r>
            <a:r>
              <a:rPr lang="en-US" altLang="ko-KR" sz="1100" b="1" dirty="0" err="1"/>
              <a:t>loadAudio</a:t>
            </a:r>
            <a:r>
              <a:rPr lang="en-US" altLang="ko-KR" sz="1100" b="1" dirty="0"/>
              <a:t>(String </a:t>
            </a:r>
            <a:r>
              <a:rPr lang="en-US" altLang="ko-KR" sz="1100" b="1" dirty="0" err="1"/>
              <a:t>pathName</a:t>
            </a:r>
            <a:r>
              <a:rPr lang="en-US" altLang="ko-KR" sz="1100" b="1" dirty="0"/>
              <a:t>)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/>
              <a:t>		try {</a:t>
            </a:r>
          </a:p>
          <a:p>
            <a:pPr defTabSz="180000"/>
            <a:r>
              <a:rPr lang="en-US" altLang="ko-KR" sz="1100" dirty="0"/>
              <a:t>			File </a:t>
            </a:r>
            <a:r>
              <a:rPr lang="en-US" altLang="ko-KR" sz="1100" dirty="0" err="1"/>
              <a:t>audioFile</a:t>
            </a:r>
            <a:r>
              <a:rPr lang="en-US" altLang="ko-KR" sz="1100" dirty="0"/>
              <a:t> = new File(</a:t>
            </a:r>
            <a:r>
              <a:rPr lang="en-US" altLang="ko-KR" sz="1100" dirty="0" err="1"/>
              <a:t>pathName</a:t>
            </a:r>
            <a:r>
              <a:rPr lang="en-US" altLang="ko-KR" sz="1100" dirty="0"/>
              <a:t>);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			final </a:t>
            </a:r>
            <a:r>
              <a:rPr lang="en-US" altLang="ko-KR" sz="1100" dirty="0" err="1"/>
              <a:t>AudioInputStream</a:t>
            </a:r>
            <a:r>
              <a:rPr lang="en-US" altLang="ko-KR" sz="1100" dirty="0"/>
              <a:t> </a:t>
            </a:r>
            <a:r>
              <a:rPr lang="en-US" altLang="ko-KR" sz="1100" dirty="0" err="1"/>
              <a:t>audioStream</a:t>
            </a:r>
            <a:r>
              <a:rPr lang="en-US" altLang="ko-KR" sz="1100" dirty="0"/>
              <a:t> = 					</a:t>
            </a:r>
          </a:p>
          <a:p>
            <a:pPr defTabSz="180000"/>
            <a:r>
              <a:rPr lang="en-US" altLang="ko-KR" sz="1100" dirty="0"/>
              <a:t>				</a:t>
            </a:r>
            <a:r>
              <a:rPr lang="en-US" altLang="ko-KR" sz="1100" dirty="0" err="1"/>
              <a:t>AudioSystem.getAudioInputStream</a:t>
            </a:r>
            <a:r>
              <a:rPr lang="en-US" altLang="ko-KR" sz="1100" dirty="0"/>
              <a:t>(</a:t>
            </a:r>
            <a:r>
              <a:rPr lang="en-US" altLang="ko-KR" sz="1100" dirty="0" err="1"/>
              <a:t>audioFile</a:t>
            </a:r>
            <a:r>
              <a:rPr lang="en-US" altLang="ko-KR" sz="1100" dirty="0"/>
              <a:t>); </a:t>
            </a:r>
          </a:p>
          <a:p>
            <a:pPr defTabSz="180000"/>
            <a:r>
              <a:rPr lang="en-US" altLang="ko-KR" sz="1100" dirty="0"/>
              <a:t>			clip = </a:t>
            </a:r>
            <a:r>
              <a:rPr lang="en-US" altLang="ko-KR" sz="1100" dirty="0" err="1"/>
              <a:t>AudioSystem.getClip</a:t>
            </a:r>
            <a:r>
              <a:rPr lang="en-US" altLang="ko-KR" sz="1100" dirty="0"/>
              <a:t>();</a:t>
            </a:r>
          </a:p>
          <a:p>
            <a:pPr defTabSz="180000"/>
            <a:endParaRPr lang="ko-KR" altLang="en-US" sz="1100" dirty="0"/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b="1" dirty="0" err="1"/>
              <a:t>clip.addLineListener</a:t>
            </a:r>
            <a:r>
              <a:rPr lang="en-US" altLang="ko-KR" sz="1100" b="1" dirty="0"/>
              <a:t>(new </a:t>
            </a:r>
            <a:r>
              <a:rPr lang="en-US" altLang="ko-KR" sz="1100" b="1" dirty="0" err="1"/>
              <a:t>LineListener</a:t>
            </a:r>
            <a:r>
              <a:rPr lang="en-US" altLang="ko-KR" sz="1100" b="1" dirty="0"/>
              <a:t>() {</a:t>
            </a:r>
          </a:p>
          <a:p>
            <a:pPr defTabSz="180000"/>
            <a:r>
              <a:rPr lang="en-US" altLang="ko-KR" sz="1100" dirty="0"/>
              <a:t>				</a:t>
            </a:r>
            <a:r>
              <a:rPr lang="en-US" altLang="ko-KR" sz="1100" b="1" dirty="0"/>
              <a:t>public void update(</a:t>
            </a:r>
            <a:r>
              <a:rPr lang="en-US" altLang="ko-KR" sz="1100" b="1" dirty="0" err="1"/>
              <a:t>LineEvent</a:t>
            </a:r>
            <a:r>
              <a:rPr lang="en-US" altLang="ko-KR" sz="1100" b="1" dirty="0"/>
              <a:t> e) {</a:t>
            </a:r>
          </a:p>
          <a:p>
            <a:pPr defTabSz="180000"/>
            <a:r>
              <a:rPr lang="en-US" altLang="ko-KR" sz="1100" dirty="0"/>
              <a:t>					</a:t>
            </a:r>
            <a:r>
              <a:rPr lang="en-US" altLang="ko-KR" sz="1100" b="1" dirty="0"/>
              <a:t>if (</a:t>
            </a:r>
            <a:r>
              <a:rPr lang="en-US" altLang="ko-KR" sz="1100" b="1" dirty="0" err="1"/>
              <a:t>e.getType</a:t>
            </a:r>
            <a:r>
              <a:rPr lang="en-US" altLang="ko-KR" sz="1100" b="1" dirty="0"/>
              <a:t>() == </a:t>
            </a:r>
            <a:r>
              <a:rPr lang="en-US" altLang="ko-KR" sz="1100" b="1" dirty="0" err="1"/>
              <a:t>LineEvent.Type.STOP</a:t>
            </a:r>
            <a:r>
              <a:rPr lang="en-US" altLang="ko-KR" sz="1100" b="1" dirty="0"/>
              <a:t>)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/>
              <a:t>						try {</a:t>
            </a:r>
          </a:p>
          <a:p>
            <a:pPr defTabSz="180000"/>
            <a:r>
              <a:rPr lang="en-US" altLang="ko-KR" sz="1100" dirty="0"/>
              <a:t>							</a:t>
            </a:r>
            <a:r>
              <a:rPr lang="en-US" altLang="ko-KR" sz="1100" dirty="0" err="1"/>
              <a:t>getContentPane</a:t>
            </a:r>
            <a:r>
              <a:rPr lang="en-US" altLang="ko-KR" sz="1100" dirty="0"/>
              <a:t>().</a:t>
            </a:r>
            <a:r>
              <a:rPr lang="en-US" altLang="ko-KR" sz="1100" dirty="0" err="1"/>
              <a:t>setBackground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Color.ORANGE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/>
              <a:t>							</a:t>
            </a:r>
            <a:r>
              <a:rPr lang="en-US" altLang="ko-KR" sz="1100" dirty="0" err="1"/>
              <a:t>label.setText</a:t>
            </a:r>
            <a:r>
              <a:rPr lang="en-US" altLang="ko-KR" sz="1100" dirty="0"/>
              <a:t>(song + " </a:t>
            </a:r>
            <a:r>
              <a:rPr lang="ko-KR" altLang="en-US" sz="1100" dirty="0"/>
              <a:t>연주 끝</a:t>
            </a:r>
            <a:r>
              <a:rPr lang="en-US" altLang="ko-KR" sz="1100" dirty="0"/>
              <a:t>!");</a:t>
            </a:r>
          </a:p>
          <a:p>
            <a:pPr defTabSz="180000"/>
            <a:r>
              <a:rPr lang="en-US" altLang="ko-KR" sz="1100" dirty="0"/>
              <a:t>							</a:t>
            </a:r>
            <a:r>
              <a:rPr lang="en-US" altLang="ko-KR" sz="1100" b="1" dirty="0" err="1"/>
              <a:t>audioStream.close</a:t>
            </a:r>
            <a:r>
              <a:rPr lang="en-US" altLang="ko-KR" sz="1100" b="1" dirty="0"/>
              <a:t>();</a:t>
            </a:r>
          </a:p>
          <a:p>
            <a:pPr defTabSz="180000"/>
            <a:r>
              <a:rPr lang="en-US" altLang="ko-KR" sz="1100" dirty="0"/>
              <a:t>						} catch (</a:t>
            </a:r>
            <a:r>
              <a:rPr lang="en-US" altLang="ko-KR" sz="1100" dirty="0" err="1"/>
              <a:t>IOException</a:t>
            </a:r>
            <a:r>
              <a:rPr lang="en-US" altLang="ko-KR" sz="1100" dirty="0"/>
              <a:t> e1) {</a:t>
            </a:r>
          </a:p>
          <a:p>
            <a:pPr defTabSz="180000"/>
            <a:r>
              <a:rPr lang="en-US" altLang="ko-KR" sz="1100" dirty="0"/>
              <a:t>							e1.printStackTrace();</a:t>
            </a:r>
          </a:p>
          <a:p>
            <a:pPr defTabSz="180000"/>
            <a:r>
              <a:rPr lang="en-US" altLang="ko-KR" sz="1100" dirty="0"/>
              <a:t>						}</a:t>
            </a:r>
          </a:p>
          <a:p>
            <a:pPr defTabSz="180000"/>
            <a:r>
              <a:rPr lang="en-US" altLang="ko-KR" sz="1100" dirty="0"/>
              <a:t>					}</a:t>
            </a:r>
          </a:p>
          <a:p>
            <a:pPr defTabSz="180000"/>
            <a:r>
              <a:rPr lang="en-US" altLang="ko-KR" sz="1100" dirty="0"/>
              <a:t>				}</a:t>
            </a:r>
          </a:p>
          <a:p>
            <a:pPr defTabSz="180000"/>
            <a:r>
              <a:rPr lang="en-US" altLang="ko-KR" sz="1100" dirty="0"/>
              <a:t>			});</a:t>
            </a:r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b="1" dirty="0" err="1"/>
              <a:t>clip.open</a:t>
            </a:r>
            <a:r>
              <a:rPr lang="en-US" altLang="ko-KR" sz="1100" b="1" dirty="0"/>
              <a:t>(</a:t>
            </a:r>
            <a:r>
              <a:rPr lang="en-US" altLang="ko-KR" sz="1100" b="1" dirty="0" err="1"/>
              <a:t>audioStream</a:t>
            </a:r>
            <a:r>
              <a:rPr lang="en-US" altLang="ko-KR" sz="1100" b="1" dirty="0"/>
              <a:t>);</a:t>
            </a:r>
            <a:endParaRPr lang="ko-KR" altLang="en-US" sz="1100" b="1" dirty="0"/>
          </a:p>
          <a:p>
            <a:pPr defTabSz="180000"/>
            <a:r>
              <a:rPr lang="en-US" altLang="ko-KR" sz="1100" b="1" dirty="0"/>
              <a:t>			</a:t>
            </a:r>
            <a:r>
              <a:rPr lang="en-US" altLang="ko-KR" sz="1100" b="1" dirty="0" err="1"/>
              <a:t>clip.start</a:t>
            </a:r>
            <a:r>
              <a:rPr lang="en-US" altLang="ko-KR" sz="1100" b="1" dirty="0"/>
              <a:t>(); </a:t>
            </a:r>
          </a:p>
          <a:p>
            <a:pPr defTabSz="180000"/>
            <a:r>
              <a:rPr lang="en-US" altLang="ko-KR" sz="1100" dirty="0"/>
              <a:t>		}</a:t>
            </a:r>
          </a:p>
          <a:p>
            <a:pPr defTabSz="180000"/>
            <a:r>
              <a:rPr lang="en-US" altLang="ko-KR" sz="1100" dirty="0"/>
              <a:t>		catch (</a:t>
            </a:r>
            <a:r>
              <a:rPr lang="en-US" altLang="ko-KR" sz="1100" dirty="0" err="1"/>
              <a:t>LineUnavailableException</a:t>
            </a:r>
            <a:r>
              <a:rPr lang="en-US" altLang="ko-KR" sz="1100" dirty="0"/>
              <a:t> e) { </a:t>
            </a:r>
            <a:r>
              <a:rPr lang="en-US" altLang="ko-KR" sz="1100" dirty="0" err="1"/>
              <a:t>e.printStackTrace</a:t>
            </a:r>
            <a:r>
              <a:rPr lang="en-US" altLang="ko-KR" sz="1100" dirty="0"/>
              <a:t>(); }</a:t>
            </a:r>
          </a:p>
          <a:p>
            <a:pPr defTabSz="180000"/>
            <a:r>
              <a:rPr lang="en-US" altLang="ko-KR" sz="1100" dirty="0"/>
              <a:t>		catch (</a:t>
            </a:r>
            <a:r>
              <a:rPr lang="en-US" altLang="ko-KR" sz="1100" dirty="0" err="1"/>
              <a:t>UnsupportedAudioFileException</a:t>
            </a:r>
            <a:r>
              <a:rPr lang="en-US" altLang="ko-KR" sz="1100" dirty="0"/>
              <a:t> e) { </a:t>
            </a:r>
            <a:r>
              <a:rPr lang="en-US" altLang="ko-KR" sz="1100" dirty="0" err="1"/>
              <a:t>e.printStackTrace</a:t>
            </a:r>
            <a:r>
              <a:rPr lang="en-US" altLang="ko-KR" sz="1100" dirty="0"/>
              <a:t>(); }</a:t>
            </a:r>
          </a:p>
          <a:p>
            <a:pPr defTabSz="180000"/>
            <a:r>
              <a:rPr lang="en-US" altLang="ko-KR" sz="1100" dirty="0"/>
              <a:t>		catch (</a:t>
            </a:r>
            <a:r>
              <a:rPr lang="en-US" altLang="ko-KR" sz="1100" dirty="0" err="1"/>
              <a:t>IOException</a:t>
            </a:r>
            <a:r>
              <a:rPr lang="en-US" altLang="ko-KR" sz="1100" dirty="0"/>
              <a:t> e) { </a:t>
            </a:r>
            <a:r>
              <a:rPr lang="en-US" altLang="ko-KR" sz="1100" dirty="0" err="1"/>
              <a:t>e.printStackTrace</a:t>
            </a:r>
            <a:r>
              <a:rPr lang="en-US" altLang="ko-KR" sz="1100" dirty="0"/>
              <a:t>(); }</a:t>
            </a:r>
          </a:p>
          <a:p>
            <a:pPr defTabSz="180000"/>
            <a:r>
              <a:rPr lang="en-US" altLang="ko-KR" sz="1100" dirty="0"/>
              <a:t>		}</a:t>
            </a:r>
          </a:p>
          <a:p>
            <a:pPr defTabSz="180000"/>
            <a:r>
              <a:rPr lang="en-US" altLang="ko-KR" sz="1100" dirty="0"/>
              <a:t>	public static void main(String 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pPr defTabSz="180000"/>
            <a:r>
              <a:rPr lang="en-US" altLang="ko-KR" sz="1100" dirty="0"/>
              <a:t>		new </a:t>
            </a:r>
            <a:r>
              <a:rPr lang="en-US" altLang="ko-KR" sz="1100" dirty="0" err="1"/>
              <a:t>LineEventEx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}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02100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8458200" cy="1927225"/>
          </a:xfrm>
        </p:spPr>
        <p:txBody>
          <a:bodyPr/>
          <a:lstStyle/>
          <a:p>
            <a:r>
              <a:rPr lang="en-US" altLang="ko-KR" sz="72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JAVA:</a:t>
            </a:r>
            <a:br>
              <a:rPr lang="en-US" altLang="ko-KR" sz="36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</a:br>
            <a:r>
              <a:rPr lang="en-US" altLang="ko-KR" sz="36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JAVA </a:t>
            </a:r>
            <a:r>
              <a:rPr lang="ko-KR" altLang="en-US" sz="36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파일 배포 </a:t>
            </a:r>
            <a:r>
              <a:rPr lang="en-US" altLang="ko-KR" sz="36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(JAR)</a:t>
            </a:r>
            <a:endParaRPr lang="ko-KR" altLang="en-US" sz="3200" b="1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657954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투명도">
  <a:themeElements>
    <a:clrScheme name="투명도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클래식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투명도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7814</TotalTime>
  <Words>6923</Words>
  <Application>Microsoft Office PowerPoint</Application>
  <PresentationFormat>화면 슬라이드 쇼(4:3)</PresentationFormat>
  <Paragraphs>1085</Paragraphs>
  <Slides>48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3" baseType="lpstr">
      <vt:lpstr>돋움</vt:lpstr>
      <vt:lpstr>맑은 고딕</vt:lpstr>
      <vt:lpstr>Arial</vt:lpstr>
      <vt:lpstr>Consolas</vt:lpstr>
      <vt:lpstr>투명도</vt:lpstr>
      <vt:lpstr>(Intermediate) Java Programming  </vt:lpstr>
      <vt:lpstr>JAVA: Sound</vt:lpstr>
      <vt:lpstr>자바의 오디오 API</vt:lpstr>
      <vt:lpstr>디지털 오디오 재생 과정</vt:lpstr>
      <vt:lpstr>예제 14-12 : 오디오 재생/중지</vt:lpstr>
      <vt:lpstr>오디오 클립에 Line 이벤트 처리</vt:lpstr>
      <vt:lpstr>예제 14-13 : 오디오 연주가 끝나면 컨텐트팬의 배경색을 ORANGE 색으로 만들기</vt:lpstr>
      <vt:lpstr>예제 14-13 : 정답 코드</vt:lpstr>
      <vt:lpstr>JAVA: JAVA 파일 배포 (JAR)</vt:lpstr>
      <vt:lpstr>JAR 파일</vt:lpstr>
      <vt:lpstr>Eclipse를 통해 JAR 파일 만들기 </vt:lpstr>
      <vt:lpstr>Eclipse를 통해 JAR 파일 만들기(계속) </vt:lpstr>
      <vt:lpstr> 참고1 : Image file 또는 Audio file              소스코드의 상대경로로 읽기</vt:lpstr>
      <vt:lpstr> 참고2-1: Image file 또는 Audio file              세팅에서 리소스 경로 추가하기</vt:lpstr>
      <vt:lpstr> 참고2-2: Image file 또는 Audio file              세팅에서 리소스 경로 추가하기</vt:lpstr>
      <vt:lpstr>JAVA: More Swing Components</vt:lpstr>
      <vt:lpstr>메뉴 만들기</vt:lpstr>
      <vt:lpstr>메뉴 만드는 과정</vt:lpstr>
      <vt:lpstr>예제 14-1 : 메뉴 만들기</vt:lpstr>
      <vt:lpstr>메뉴아이템에 Action 이벤트 달기</vt:lpstr>
      <vt:lpstr>예제 14-2 : 메뉴아이템 선택 시 Action 리스너 활용</vt:lpstr>
      <vt:lpstr>예제 14-2 정답 코드</vt:lpstr>
      <vt:lpstr>툴바</vt:lpstr>
      <vt:lpstr>툴바 만들기와 제어</vt:lpstr>
      <vt:lpstr>예제 14-3 : 툴바  만들기</vt:lpstr>
      <vt:lpstr>툴팁</vt:lpstr>
      <vt:lpstr>예제 14-4 : 툴팁 달기</vt:lpstr>
      <vt:lpstr>툴팁 활성화 및 툴팁 지연 시간 제어</vt:lpstr>
      <vt:lpstr>예제 14-5 : 툴팁 시간 제어</vt:lpstr>
      <vt:lpstr>다이얼로그 만들기</vt:lpstr>
      <vt:lpstr>예제 14-6 : JDialog를 상속받아 다이얼로그 만들기</vt:lpstr>
      <vt:lpstr>모달 다이얼로그와 모달리스 다이얼로그</vt:lpstr>
      <vt:lpstr>예제 14-7: 모달 다이얼로그로부터 사용자의 입력 값 알아내기</vt:lpstr>
      <vt:lpstr>예제 14-7 : 정답 코드</vt:lpstr>
      <vt:lpstr>팝업 다이얼로그, JOptionPane</vt:lpstr>
      <vt:lpstr>JOptionPane 팝업 다이얼로그와 코드 샘플</vt:lpstr>
      <vt:lpstr>예제 14-8 : JOptionPane을 사용한 팝업 다이얼로그 작성</vt:lpstr>
      <vt:lpstr> 예제 실행</vt:lpstr>
      <vt:lpstr>파일 다이얼로그</vt:lpstr>
      <vt:lpstr>JFileChooser 파일 다이얼로그, 코드 샘플</vt:lpstr>
      <vt:lpstr>예제 14-9 : 파일 열기 다이얼로그 생성 및 출력</vt:lpstr>
      <vt:lpstr>예제 14-9 : 정답 코드</vt:lpstr>
      <vt:lpstr>컬러 다이얼로그</vt:lpstr>
      <vt:lpstr>예제 14-10 : JColorChooser를 이용한 컬러 다이얼로그 사용</vt:lpstr>
      <vt:lpstr>예제 14-10 : 정답 코드</vt:lpstr>
      <vt:lpstr>탭팬</vt:lpstr>
      <vt:lpstr>탭팬 주요 메소드 </vt:lpstr>
      <vt:lpstr>예제 14-11 : 탭팬 만들기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(Intermediate) Java Programming</dc:title>
  <dc:creator>user</dc:creator>
  <cp:lastModifiedBy>박상일</cp:lastModifiedBy>
  <cp:revision>164</cp:revision>
  <dcterms:created xsi:type="dcterms:W3CDTF">2015-09-01T01:16:03Z</dcterms:created>
  <dcterms:modified xsi:type="dcterms:W3CDTF">2020-11-24T06:22:56Z</dcterms:modified>
</cp:coreProperties>
</file>